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9144000"/>
  <p:notesSz cx="9144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962400" cy="342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5179484" y="0"/>
            <a:ext cx="3962400" cy="342900"/>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6513910"/>
            <a:ext cx="3962400" cy="3429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Shape 86"/>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7" name="Shape 87"/>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Shape 195"/>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6" name="Shape 196"/>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04" name="Shape 204"/>
          <p:cNvSpPr/>
          <p:nvPr>
            <p:ph idx="2" type="sldImg"/>
          </p:nvPr>
        </p:nvSpPr>
        <p:spPr>
          <a:xfrm>
            <a:off x="2862263" y="517525"/>
            <a:ext cx="3417900" cy="2563800"/>
          </a:xfrm>
          <a:custGeom>
            <a:pathLst>
              <a:path extrusionOk="0" h="120000" w="120000">
                <a:moveTo>
                  <a:pt x="0" y="0"/>
                </a:moveTo>
                <a:lnTo>
                  <a:pt x="120000" y="0"/>
                </a:lnTo>
                <a:lnTo>
                  <a:pt x="120000" y="120000"/>
                </a:lnTo>
                <a:lnTo>
                  <a:pt x="0" y="120000"/>
                </a:lnTo>
                <a:close/>
              </a:path>
            </a:pathLst>
          </a:custGeom>
          <a:noFill/>
          <a:ln>
            <a:noFill/>
          </a:ln>
        </p:spPr>
      </p:sp>
      <p:sp>
        <p:nvSpPr>
          <p:cNvPr id="205" name="Shape 205"/>
          <p:cNvSpPr txBox="1"/>
          <p:nvPr>
            <p:ph idx="1" type="body"/>
          </p:nvPr>
        </p:nvSpPr>
        <p:spPr>
          <a:xfrm>
            <a:off x="1217545" y="3258019"/>
            <a:ext cx="6708900" cy="308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15" name="Shape 215"/>
          <p:cNvSpPr/>
          <p:nvPr>
            <p:ph idx="2" type="sldImg"/>
          </p:nvPr>
        </p:nvSpPr>
        <p:spPr>
          <a:xfrm>
            <a:off x="2863850" y="517525"/>
            <a:ext cx="3417888" cy="2563813"/>
          </a:xfrm>
          <a:custGeom>
            <a:pathLst>
              <a:path extrusionOk="0" h="120000" w="120000">
                <a:moveTo>
                  <a:pt x="0" y="0"/>
                </a:moveTo>
                <a:lnTo>
                  <a:pt x="120000" y="0"/>
                </a:lnTo>
                <a:lnTo>
                  <a:pt x="120000" y="120000"/>
                </a:lnTo>
                <a:lnTo>
                  <a:pt x="0" y="120000"/>
                </a:lnTo>
                <a:close/>
              </a:path>
            </a:pathLst>
          </a:custGeom>
          <a:noFill/>
          <a:ln>
            <a:noFill/>
          </a:ln>
        </p:spPr>
      </p:sp>
      <p:sp>
        <p:nvSpPr>
          <p:cNvPr id="216" name="Shape 216"/>
          <p:cNvSpPr txBox="1"/>
          <p:nvPr>
            <p:ph idx="1" type="body"/>
          </p:nvPr>
        </p:nvSpPr>
        <p:spPr>
          <a:xfrm>
            <a:off x="1217545" y="3258019"/>
            <a:ext cx="6708913" cy="3087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a:noFill/>
          </a:ln>
        </p:spPr>
      </p:sp>
      <p:sp>
        <p:nvSpPr>
          <p:cNvPr id="227" name="Shape 227"/>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Shape 251"/>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2" name="Shape 252"/>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Shape 262"/>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63" name="Shape 263"/>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05" name="Shape 305"/>
          <p:cNvSpPr/>
          <p:nvPr>
            <p:ph idx="2" type="sldImg"/>
          </p:nvPr>
        </p:nvSpPr>
        <p:spPr>
          <a:xfrm>
            <a:off x="2863850" y="517525"/>
            <a:ext cx="3417888" cy="2563813"/>
          </a:xfrm>
          <a:custGeom>
            <a:pathLst>
              <a:path extrusionOk="0" h="120000" w="120000">
                <a:moveTo>
                  <a:pt x="0" y="0"/>
                </a:moveTo>
                <a:lnTo>
                  <a:pt x="120000" y="0"/>
                </a:lnTo>
                <a:lnTo>
                  <a:pt x="120000" y="120000"/>
                </a:lnTo>
                <a:lnTo>
                  <a:pt x="0" y="120000"/>
                </a:lnTo>
                <a:close/>
              </a:path>
            </a:pathLst>
          </a:custGeom>
          <a:noFill/>
          <a:ln>
            <a:noFill/>
          </a:ln>
        </p:spPr>
      </p:sp>
      <p:sp>
        <p:nvSpPr>
          <p:cNvPr id="306" name="Shape 306"/>
          <p:cNvSpPr txBox="1"/>
          <p:nvPr>
            <p:ph idx="1" type="body"/>
          </p:nvPr>
        </p:nvSpPr>
        <p:spPr>
          <a:xfrm>
            <a:off x="1217545" y="3258019"/>
            <a:ext cx="6708913" cy="3087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Shape 337"/>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338" name="Shape 338"/>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a:noFill/>
          </a:ln>
        </p:spPr>
      </p:sp>
      <p:sp>
        <p:nvSpPr>
          <p:cNvPr id="354" name="Shape 354"/>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2857500" y="514350"/>
            <a:ext cx="3429000" cy="2571600"/>
          </a:xfrm>
          <a:custGeom>
            <a:pathLst>
              <a:path extrusionOk="0" h="120000" w="120000">
                <a:moveTo>
                  <a:pt x="0" y="0"/>
                </a:moveTo>
                <a:lnTo>
                  <a:pt x="120000" y="0"/>
                </a:lnTo>
                <a:lnTo>
                  <a:pt x="120000" y="120000"/>
                </a:lnTo>
                <a:lnTo>
                  <a:pt x="0" y="120000"/>
                </a:lnTo>
                <a:close/>
              </a:path>
            </a:pathLst>
          </a:custGeom>
          <a:noFill/>
          <a:ln>
            <a:noFill/>
          </a:ln>
        </p:spPr>
      </p:sp>
      <p:sp>
        <p:nvSpPr>
          <p:cNvPr id="363" name="Shape 363"/>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2857500" y="514350"/>
            <a:ext cx="3429000" cy="25716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 name="Shape 99"/>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a:noFill/>
          </a:ln>
        </p:spPr>
      </p:sp>
      <p:sp>
        <p:nvSpPr>
          <p:cNvPr id="372" name="Shape 372"/>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a:noFill/>
          </a:ln>
        </p:spPr>
      </p:sp>
      <p:sp>
        <p:nvSpPr>
          <p:cNvPr id="381" name="Shape 381"/>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a:noFill/>
          </a:ln>
        </p:spPr>
      </p:sp>
      <p:sp>
        <p:nvSpPr>
          <p:cNvPr id="400" name="Shape 400"/>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2857500" y="514350"/>
            <a:ext cx="3429000" cy="25716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2" name="Shape 412"/>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2" name="Shape 432"/>
          <p:cNvSpPr/>
          <p:nvPr>
            <p:ph idx="2" type="sldImg"/>
          </p:nvPr>
        </p:nvSpPr>
        <p:spPr>
          <a:xfrm>
            <a:off x="2857500" y="514350"/>
            <a:ext cx="3429000" cy="25716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Shape 444"/>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t/>
            </a:r>
            <a:endParaRPr/>
          </a:p>
        </p:txBody>
      </p:sp>
      <p:sp>
        <p:nvSpPr>
          <p:cNvPr id="445" name="Shape 445"/>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Font typeface="Arial"/>
              <a:buNone/>
            </a:pPr>
            <a:r>
              <a:t/>
            </a:r>
            <a:endParaRPr/>
          </a:p>
        </p:txBody>
      </p:sp>
      <p:sp>
        <p:nvSpPr>
          <p:cNvPr id="456" name="Shape 456"/>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Shape 465"/>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6" name="Shape 466"/>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Shape 474"/>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5" name="Shape 475"/>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2857500" y="514350"/>
            <a:ext cx="3429000" cy="25716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Shape 485"/>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86" name="Shape 486"/>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Shape 496"/>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7" name="Shape 497"/>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Shape 511"/>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512" name="Shape 512"/>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a:noFill/>
          </a:ln>
        </p:spPr>
      </p:sp>
      <p:sp>
        <p:nvSpPr>
          <p:cNvPr id="525" name="Shape 525"/>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2857500" y="515938"/>
            <a:ext cx="3429000" cy="2571750"/>
          </a:xfrm>
          <a:custGeom>
            <a:pathLst>
              <a:path extrusionOk="0" h="120000" w="120000">
                <a:moveTo>
                  <a:pt x="0" y="0"/>
                </a:moveTo>
                <a:lnTo>
                  <a:pt x="120000" y="0"/>
                </a:lnTo>
                <a:lnTo>
                  <a:pt x="120000" y="120000"/>
                </a:lnTo>
                <a:lnTo>
                  <a:pt x="0" y="120000"/>
                </a:lnTo>
                <a:close/>
              </a:path>
            </a:pathLst>
          </a:custGeom>
          <a:noFill/>
          <a:ln>
            <a:noFill/>
          </a:ln>
        </p:spPr>
      </p:sp>
      <p:sp>
        <p:nvSpPr>
          <p:cNvPr id="558" name="Shape 558"/>
          <p:cNvSpPr txBox="1"/>
          <p:nvPr>
            <p:ph idx="1" type="body"/>
          </p:nvPr>
        </p:nvSpPr>
        <p:spPr>
          <a:xfrm>
            <a:off x="1217086" y="3258019"/>
            <a:ext cx="6709833" cy="30846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a:noFill/>
          </a:ln>
        </p:spPr>
      </p:sp>
      <p:sp>
        <p:nvSpPr>
          <p:cNvPr id="571" name="Shape 571"/>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2857500" y="514350"/>
            <a:ext cx="3429000" cy="2571600"/>
          </a:xfrm>
          <a:custGeom>
            <a:pathLst>
              <a:path extrusionOk="0" h="120000" w="120000">
                <a:moveTo>
                  <a:pt x="0" y="0"/>
                </a:moveTo>
                <a:lnTo>
                  <a:pt x="120000" y="0"/>
                </a:lnTo>
                <a:lnTo>
                  <a:pt x="120000" y="120000"/>
                </a:lnTo>
                <a:lnTo>
                  <a:pt x="0" y="120000"/>
                </a:lnTo>
                <a:close/>
              </a:path>
            </a:pathLst>
          </a:custGeom>
          <a:noFill/>
          <a:ln>
            <a:noFill/>
          </a:ln>
        </p:spPr>
      </p:sp>
      <p:sp>
        <p:nvSpPr>
          <p:cNvPr id="578" name="Shape 578"/>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2857500" y="514350"/>
            <a:ext cx="3429000" cy="25716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Shape 586"/>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87" name="Shape 587"/>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Shape 600"/>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01" name="Shape 601"/>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p:nvPr>
            <p:ph idx="2" type="sldImg"/>
          </p:nvPr>
        </p:nvSpPr>
        <p:spPr>
          <a:xfrm>
            <a:off x="2857500" y="514350"/>
            <a:ext cx="3429000" cy="25716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Shape 616"/>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17" name="Shape 617"/>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2857500" y="514350"/>
            <a:ext cx="3429000" cy="25716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2857500" y="514350"/>
            <a:ext cx="3429000" cy="2571600"/>
          </a:xfrm>
          <a:custGeom>
            <a:pathLst>
              <a:path extrusionOk="0" h="120000" w="120000">
                <a:moveTo>
                  <a:pt x="0" y="0"/>
                </a:moveTo>
                <a:lnTo>
                  <a:pt x="120000" y="0"/>
                </a:lnTo>
                <a:lnTo>
                  <a:pt x="120000" y="120000"/>
                </a:lnTo>
                <a:lnTo>
                  <a:pt x="0" y="120000"/>
                </a:lnTo>
                <a:close/>
              </a:path>
            </a:pathLst>
          </a:custGeom>
        </p:spPr>
      </p:sp>
      <p:sp>
        <p:nvSpPr>
          <p:cNvPr id="628" name="Shape 628"/>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9" name="Shape 629"/>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Shape 634"/>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35" name="Shape 635"/>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2857500" y="514350"/>
            <a:ext cx="3429000" cy="2571750"/>
          </a:xfrm>
          <a:custGeom>
            <a:pathLst>
              <a:path extrusionOk="0" h="120000" w="120000">
                <a:moveTo>
                  <a:pt x="0" y="0"/>
                </a:moveTo>
                <a:lnTo>
                  <a:pt x="120000" y="0"/>
                </a:lnTo>
                <a:lnTo>
                  <a:pt x="120000" y="120000"/>
                </a:lnTo>
                <a:lnTo>
                  <a:pt x="0" y="120000"/>
                </a:lnTo>
                <a:close/>
              </a:path>
            </a:pathLst>
          </a:custGeom>
          <a:noFill/>
          <a:ln>
            <a:noFill/>
          </a:ln>
        </p:spPr>
      </p:sp>
      <p:sp>
        <p:nvSpPr>
          <p:cNvPr id="118" name="Shape 118"/>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31" name="Shape 131"/>
          <p:cNvSpPr/>
          <p:nvPr>
            <p:ph idx="2" type="sldImg"/>
          </p:nvPr>
        </p:nvSpPr>
        <p:spPr>
          <a:xfrm>
            <a:off x="2862263" y="517525"/>
            <a:ext cx="3417887" cy="2563813"/>
          </a:xfrm>
          <a:custGeom>
            <a:pathLst>
              <a:path extrusionOk="0" h="120000" w="120000">
                <a:moveTo>
                  <a:pt x="0" y="0"/>
                </a:moveTo>
                <a:lnTo>
                  <a:pt x="120000" y="0"/>
                </a:lnTo>
                <a:lnTo>
                  <a:pt x="120000" y="120000"/>
                </a:lnTo>
                <a:lnTo>
                  <a:pt x="0" y="120000"/>
                </a:lnTo>
                <a:close/>
              </a:path>
            </a:pathLst>
          </a:custGeom>
          <a:noFill/>
          <a:ln>
            <a:noFill/>
          </a:ln>
        </p:spPr>
      </p:sp>
      <p:sp>
        <p:nvSpPr>
          <p:cNvPr id="132" name="Shape 132"/>
          <p:cNvSpPr txBox="1"/>
          <p:nvPr>
            <p:ph idx="1" type="body"/>
          </p:nvPr>
        </p:nvSpPr>
        <p:spPr>
          <a:xfrm>
            <a:off x="1217545" y="3258019"/>
            <a:ext cx="6708913" cy="3087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57" name="Shape 157"/>
          <p:cNvSpPr/>
          <p:nvPr>
            <p:ph idx="2" type="sldImg"/>
          </p:nvPr>
        </p:nvSpPr>
        <p:spPr>
          <a:xfrm>
            <a:off x="2862263" y="517525"/>
            <a:ext cx="3417900" cy="2563800"/>
          </a:xfrm>
          <a:custGeom>
            <a:pathLst>
              <a:path extrusionOk="0" h="120000" w="120000">
                <a:moveTo>
                  <a:pt x="0" y="0"/>
                </a:moveTo>
                <a:lnTo>
                  <a:pt x="120000" y="0"/>
                </a:lnTo>
                <a:lnTo>
                  <a:pt x="120000" y="120000"/>
                </a:lnTo>
                <a:lnTo>
                  <a:pt x="0" y="120000"/>
                </a:lnTo>
                <a:close/>
              </a:path>
            </a:pathLst>
          </a:custGeom>
          <a:noFill/>
          <a:ln>
            <a:noFill/>
          </a:ln>
        </p:spPr>
      </p:sp>
      <p:sp>
        <p:nvSpPr>
          <p:cNvPr id="158" name="Shape 158"/>
          <p:cNvSpPr txBox="1"/>
          <p:nvPr>
            <p:ph idx="1" type="body"/>
          </p:nvPr>
        </p:nvSpPr>
        <p:spPr>
          <a:xfrm>
            <a:off x="1217545" y="3258019"/>
            <a:ext cx="6708900" cy="308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66" name="Shape 166"/>
          <p:cNvSpPr/>
          <p:nvPr>
            <p:ph idx="2" type="sldImg"/>
          </p:nvPr>
        </p:nvSpPr>
        <p:spPr>
          <a:xfrm>
            <a:off x="2862263" y="517525"/>
            <a:ext cx="3417887" cy="2563813"/>
          </a:xfrm>
          <a:custGeom>
            <a:pathLst>
              <a:path extrusionOk="0" h="120000" w="120000">
                <a:moveTo>
                  <a:pt x="0" y="0"/>
                </a:moveTo>
                <a:lnTo>
                  <a:pt x="120000" y="0"/>
                </a:lnTo>
                <a:lnTo>
                  <a:pt x="120000" y="120000"/>
                </a:lnTo>
                <a:lnTo>
                  <a:pt x="0" y="120000"/>
                </a:lnTo>
                <a:close/>
              </a:path>
            </a:pathLst>
          </a:custGeom>
          <a:noFill/>
          <a:ln>
            <a:noFill/>
          </a:ln>
        </p:spPr>
      </p:sp>
      <p:sp>
        <p:nvSpPr>
          <p:cNvPr id="167" name="Shape 167"/>
          <p:cNvSpPr txBox="1"/>
          <p:nvPr>
            <p:ph idx="1" type="body"/>
          </p:nvPr>
        </p:nvSpPr>
        <p:spPr>
          <a:xfrm>
            <a:off x="1217545" y="3258019"/>
            <a:ext cx="6708913" cy="3087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176" name="Shape 176"/>
          <p:cNvSpPr/>
          <p:nvPr>
            <p:ph idx="2" type="sldImg"/>
          </p:nvPr>
        </p:nvSpPr>
        <p:spPr>
          <a:xfrm>
            <a:off x="2862263" y="517525"/>
            <a:ext cx="3417900" cy="2563800"/>
          </a:xfrm>
          <a:custGeom>
            <a:pathLst>
              <a:path extrusionOk="0" h="120000" w="120000">
                <a:moveTo>
                  <a:pt x="0" y="0"/>
                </a:moveTo>
                <a:lnTo>
                  <a:pt x="120000" y="0"/>
                </a:lnTo>
                <a:lnTo>
                  <a:pt x="120000" y="120000"/>
                </a:lnTo>
                <a:lnTo>
                  <a:pt x="0" y="120000"/>
                </a:lnTo>
                <a:close/>
              </a:path>
            </a:pathLst>
          </a:custGeom>
          <a:noFill/>
          <a:ln>
            <a:noFill/>
          </a:ln>
        </p:spPr>
      </p:sp>
      <p:sp>
        <p:nvSpPr>
          <p:cNvPr id="177" name="Shape 177"/>
          <p:cNvSpPr txBox="1"/>
          <p:nvPr>
            <p:ph idx="1" type="body"/>
          </p:nvPr>
        </p:nvSpPr>
        <p:spPr>
          <a:xfrm>
            <a:off x="1217545" y="3258019"/>
            <a:ext cx="6708900" cy="308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Shape 1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Shape 17"/>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 name="Shape 18"/>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Shape 19"/>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Shape 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Shape 73"/>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Shape 74"/>
          <p:cNvSpPr txBox="1"/>
          <p:nvPr>
            <p:ph idx="1" type="body"/>
          </p:nvPr>
        </p:nvSpPr>
        <p:spPr>
          <a:xfrm rot="5400000">
            <a:off x="2309018" y="-251619"/>
            <a:ext cx="4525963" cy="82296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5" name="Shape 75"/>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Shape 7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Shape 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Shape 79"/>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Shape 80"/>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Shape 8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Shape 8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Shape 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Shape 22"/>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Shape 23"/>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1pPr>
            <a:lvl2pPr lvl="1"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lvl="2"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3pPr>
            <a:lvl4pPr lvl="3"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4pPr>
            <a:lvl5pPr lvl="4"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24" name="Shape 24"/>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Shape 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Shape 28"/>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Shape 29"/>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Shape 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Shape 33"/>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Shape 34"/>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35" name="Shape 35"/>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Shape 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Shape 39"/>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Shape 40"/>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Shape 41"/>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Shape 4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Shape 4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Shape 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Shape 4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Shape 47"/>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8" name="Shape 48"/>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9" name="Shape 49"/>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0" name="Shape 50"/>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1" name="Shape 51"/>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Shape 52"/>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Shape 56"/>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Shape 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Shape 59"/>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Shape 60"/>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1" name="Shape 61"/>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62" name="Shape 6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 name="Shape 6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Shape 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Shape 66"/>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Shape 67"/>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8" name="Shape 68"/>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69" name="Shape 69"/>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 name="Shape 70"/>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1" name="Shape 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Shape 12"/>
          <p:cNvSpPr txBox="1"/>
          <p:nvPr>
            <p:ph idx="10" type="dt"/>
          </p:nvPr>
        </p:nvSpPr>
        <p:spPr>
          <a:xfrm>
            <a:off x="457200" y="6356350"/>
            <a:ext cx="21336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7.png"/><Relationship Id="rId5" Type="http://schemas.openxmlformats.org/officeDocument/2006/relationships/image" Target="../media/image35.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7.jp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jp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26.png"/><Relationship Id="rId5"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58.png"/><Relationship Id="rId5"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62.png"/><Relationship Id="rId5" Type="http://schemas.openxmlformats.org/officeDocument/2006/relationships/image" Target="../media/image25.png"/><Relationship Id="rId6"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grpSp>
        <p:nvGrpSpPr>
          <p:cNvPr id="89" name="Shape 89"/>
          <p:cNvGrpSpPr/>
          <p:nvPr/>
        </p:nvGrpSpPr>
        <p:grpSpPr>
          <a:xfrm>
            <a:off x="5907029" y="3169046"/>
            <a:ext cx="3159488" cy="3589867"/>
            <a:chOff x="5139266" y="846665"/>
            <a:chExt cx="3159488" cy="3589867"/>
          </a:xfrm>
        </p:grpSpPr>
        <p:pic>
          <p:nvPicPr>
            <p:cNvPr id="90" name="Shape 90"/>
            <p:cNvPicPr preferRelativeResize="0"/>
            <p:nvPr/>
          </p:nvPicPr>
          <p:blipFill rotWithShape="1">
            <a:blip r:embed="rId3">
              <a:alphaModFix/>
            </a:blip>
            <a:srcRect b="0" l="0" r="0" t="0"/>
            <a:stretch/>
          </p:blipFill>
          <p:spPr>
            <a:xfrm>
              <a:off x="5139266" y="846665"/>
              <a:ext cx="3159488" cy="3589867"/>
            </a:xfrm>
            <a:prstGeom prst="rect">
              <a:avLst/>
            </a:prstGeom>
            <a:noFill/>
            <a:ln>
              <a:noFill/>
            </a:ln>
          </p:spPr>
        </p:pic>
        <p:sp>
          <p:nvSpPr>
            <p:cNvPr id="91" name="Shape 91"/>
            <p:cNvSpPr txBox="1"/>
            <p:nvPr/>
          </p:nvSpPr>
          <p:spPr>
            <a:xfrm>
              <a:off x="7145511" y="4038594"/>
              <a:ext cx="1111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Cajal</a:t>
              </a:r>
              <a:endParaRPr sz="1800">
                <a:solidFill>
                  <a:schemeClr val="dk1"/>
                </a:solidFill>
                <a:latin typeface="Arial"/>
                <a:ea typeface="Arial"/>
                <a:cs typeface="Arial"/>
                <a:sym typeface="Arial"/>
              </a:endParaRPr>
            </a:p>
          </p:txBody>
        </p:sp>
      </p:grpSp>
      <p:grpSp>
        <p:nvGrpSpPr>
          <p:cNvPr id="92" name="Shape 92"/>
          <p:cNvGrpSpPr/>
          <p:nvPr/>
        </p:nvGrpSpPr>
        <p:grpSpPr>
          <a:xfrm>
            <a:off x="152400" y="0"/>
            <a:ext cx="4486895" cy="2697445"/>
            <a:chOff x="287867" y="838200"/>
            <a:chExt cx="4486895" cy="2697445"/>
          </a:xfrm>
        </p:grpSpPr>
        <p:pic>
          <p:nvPicPr>
            <p:cNvPr descr="10799674936_7348c56f40_o.jpg" id="93" name="Shape 93"/>
            <p:cNvPicPr preferRelativeResize="0"/>
            <p:nvPr/>
          </p:nvPicPr>
          <p:blipFill rotWithShape="1">
            <a:blip r:embed="rId4">
              <a:alphaModFix/>
            </a:blip>
            <a:srcRect b="0" l="0" r="0" t="0"/>
            <a:stretch/>
          </p:blipFill>
          <p:spPr>
            <a:xfrm>
              <a:off x="287867" y="846665"/>
              <a:ext cx="4399509" cy="2688980"/>
            </a:xfrm>
            <a:prstGeom prst="rect">
              <a:avLst/>
            </a:prstGeom>
            <a:noFill/>
            <a:ln>
              <a:noFill/>
            </a:ln>
          </p:spPr>
        </p:pic>
        <p:sp>
          <p:nvSpPr>
            <p:cNvPr id="94" name="Shape 94"/>
            <p:cNvSpPr txBox="1"/>
            <p:nvPr/>
          </p:nvSpPr>
          <p:spPr>
            <a:xfrm>
              <a:off x="4038600" y="838200"/>
              <a:ext cx="73616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Zeiss</a:t>
              </a:r>
              <a:endParaRPr sz="1800">
                <a:solidFill>
                  <a:srgbClr val="FFFFFF"/>
                </a:solidFill>
                <a:latin typeface="Arial"/>
                <a:ea typeface="Arial"/>
                <a:cs typeface="Arial"/>
                <a:sym typeface="Arial"/>
              </a:endParaRPr>
            </a:p>
          </p:txBody>
        </p:sp>
      </p:grpSp>
      <p:sp>
        <p:nvSpPr>
          <p:cNvPr id="95" name="Shape 95"/>
          <p:cNvSpPr txBox="1"/>
          <p:nvPr>
            <p:ph type="title"/>
          </p:nvPr>
        </p:nvSpPr>
        <p:spPr>
          <a:xfrm>
            <a:off x="228600" y="237235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lang="en-US" sz="3200" u="none" cap="none" strike="noStrike">
                <a:solidFill>
                  <a:schemeClr val="dk1"/>
                </a:solidFill>
                <a:latin typeface="Arial"/>
                <a:ea typeface="Arial"/>
                <a:cs typeface="Arial"/>
                <a:sym typeface="Arial"/>
              </a:rPr>
              <a:t>Microscopy and Imaging: Methods and Tools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Wave Diagram Through a Perfect Lens</a:t>
            </a:r>
            <a:endParaRPr b="0" i="0" sz="3200" u="none" cap="none" strike="noStrike">
              <a:solidFill>
                <a:schemeClr val="dk1"/>
              </a:solidFill>
              <a:latin typeface="Arial"/>
              <a:ea typeface="Arial"/>
              <a:cs typeface="Arial"/>
              <a:sym typeface="Arial"/>
            </a:endParaRPr>
          </a:p>
        </p:txBody>
      </p:sp>
      <p:pic>
        <p:nvPicPr>
          <p:cNvPr id="199" name="Shape 199"/>
          <p:cNvPicPr preferRelativeResize="0"/>
          <p:nvPr/>
        </p:nvPicPr>
        <p:blipFill rotWithShape="1">
          <a:blip r:embed="rId3">
            <a:alphaModFix/>
          </a:blip>
          <a:srcRect b="0" l="0" r="0" t="10796"/>
          <a:stretch/>
        </p:blipFill>
        <p:spPr>
          <a:xfrm>
            <a:off x="1143000" y="1828800"/>
            <a:ext cx="6705600" cy="3615113"/>
          </a:xfrm>
          <a:prstGeom prst="rect">
            <a:avLst/>
          </a:prstGeom>
          <a:noFill/>
          <a:ln>
            <a:noFill/>
          </a:ln>
        </p:spPr>
      </p:pic>
      <p:sp>
        <p:nvSpPr>
          <p:cNvPr id="200" name="Shape 200"/>
          <p:cNvSpPr/>
          <p:nvPr/>
        </p:nvSpPr>
        <p:spPr>
          <a:xfrm>
            <a:off x="3581400" y="5029200"/>
            <a:ext cx="18288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Shape 201"/>
          <p:cNvSpPr/>
          <p:nvPr/>
        </p:nvSpPr>
        <p:spPr>
          <a:xfrm>
            <a:off x="0" y="11763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655638" y="0"/>
            <a:ext cx="7772400" cy="8685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The Nature of Light</a:t>
            </a:r>
            <a:endParaRPr b="0" i="0" sz="3200" u="none" cap="none" strike="noStrike">
              <a:solidFill>
                <a:schemeClr val="dk1"/>
              </a:solidFill>
              <a:latin typeface="Arial"/>
              <a:ea typeface="Arial"/>
              <a:cs typeface="Arial"/>
              <a:sym typeface="Arial"/>
            </a:endParaRPr>
          </a:p>
        </p:txBody>
      </p:sp>
      <p:sp>
        <p:nvSpPr>
          <p:cNvPr id="208" name="Shape 208"/>
          <p:cNvSpPr txBox="1"/>
          <p:nvPr>
            <p:ph idx="1" type="body"/>
          </p:nvPr>
        </p:nvSpPr>
        <p:spPr>
          <a:xfrm>
            <a:off x="457200" y="1219200"/>
            <a:ext cx="7772400" cy="1610100"/>
          </a:xfrm>
          <a:prstGeom prst="rect">
            <a:avLst/>
          </a:prstGeom>
          <a:noFill/>
          <a:ln>
            <a:noFill/>
          </a:ln>
        </p:spPr>
        <p:txBody>
          <a:bodyPr anchorCtr="0" anchor="t" bIns="44450" lIns="90475" spcFirstLastPara="1" rIns="90475" wrap="square" tIns="44450">
            <a:noAutofit/>
          </a:bodyPr>
          <a:lstStyle/>
          <a:p>
            <a:pPr indent="0" lvl="0" marL="0" marR="0" rtl="0" algn="l">
              <a:lnSpc>
                <a:spcPct val="90000"/>
              </a:lnSpc>
              <a:spcBef>
                <a:spcPts val="400"/>
              </a:spcBef>
              <a:spcAft>
                <a:spcPts val="0"/>
              </a:spcAft>
              <a:buNone/>
            </a:pPr>
            <a:r>
              <a:rPr b="1" i="0" lang="en-US" sz="2000" u="none" cap="none" strike="noStrike">
                <a:solidFill>
                  <a:schemeClr val="hlink"/>
                </a:solidFill>
                <a:latin typeface="Arial"/>
                <a:ea typeface="Arial"/>
                <a:cs typeface="Arial"/>
                <a:sym typeface="Arial"/>
              </a:rPr>
              <a:t>Diffraction</a:t>
            </a:r>
            <a:endParaRPr b="1" i="0" sz="2000" u="none" cap="none" strike="noStrike">
              <a:solidFill>
                <a:schemeClr val="dk1"/>
              </a:solidFill>
              <a:latin typeface="Arial"/>
              <a:ea typeface="Arial"/>
              <a:cs typeface="Arial"/>
              <a:sym typeface="Arial"/>
            </a:endParaRPr>
          </a:p>
          <a:p>
            <a:pPr indent="-285750" lvl="1" marL="742950" marR="0" rtl="0" algn="l">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Light rays bend around edges - new wavefronts are generated at sharp edges - the smaller the aperture the lower the definition (more bending)</a:t>
            </a:r>
            <a:endParaRPr/>
          </a:p>
          <a:p>
            <a:pPr indent="0" lvl="0" marL="0" marR="0" rtl="0" algn="l">
              <a:lnSpc>
                <a:spcPct val="90000"/>
              </a:lnSpc>
              <a:spcBef>
                <a:spcPts val="400"/>
              </a:spcBef>
              <a:spcAft>
                <a:spcPts val="0"/>
              </a:spcAft>
              <a:buNone/>
            </a:pPr>
            <a:r>
              <a:t/>
            </a:r>
            <a:endParaRPr/>
          </a:p>
        </p:txBody>
      </p:sp>
      <p:sp>
        <p:nvSpPr>
          <p:cNvPr id="209" name="Shape 209"/>
          <p:cNvSpPr/>
          <p:nvPr/>
        </p:nvSpPr>
        <p:spPr>
          <a:xfrm>
            <a:off x="0" y="1112838"/>
            <a:ext cx="9144000" cy="42900"/>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pic>
        <p:nvPicPr>
          <p:cNvPr id="210" name="Shape 210"/>
          <p:cNvPicPr preferRelativeResize="0"/>
          <p:nvPr/>
        </p:nvPicPr>
        <p:blipFill>
          <a:blip r:embed="rId3">
            <a:alphaModFix/>
          </a:blip>
          <a:stretch>
            <a:fillRect/>
          </a:stretch>
        </p:blipFill>
        <p:spPr>
          <a:xfrm>
            <a:off x="2147275" y="2685100"/>
            <a:ext cx="3848775" cy="3267625"/>
          </a:xfrm>
          <a:prstGeom prst="rect">
            <a:avLst/>
          </a:prstGeom>
          <a:noFill/>
          <a:ln>
            <a:noFill/>
          </a:ln>
        </p:spPr>
      </p:pic>
      <p:sp>
        <p:nvSpPr>
          <p:cNvPr id="211" name="Shape 211"/>
          <p:cNvSpPr txBox="1"/>
          <p:nvPr/>
        </p:nvSpPr>
        <p:spPr>
          <a:xfrm>
            <a:off x="2643225" y="5886225"/>
            <a:ext cx="1059600" cy="4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olympus</a:t>
            </a:r>
            <a:endParaRPr/>
          </a:p>
        </p:txBody>
      </p:sp>
      <p:pic>
        <p:nvPicPr>
          <p:cNvPr descr="http://zeiss-campus.magnet.fsu.edu/articles/basics/images/imageformationfigure6.jpg" id="212" name="Shape 212"/>
          <p:cNvPicPr preferRelativeResize="0"/>
          <p:nvPr/>
        </p:nvPicPr>
        <p:blipFill rotWithShape="1">
          <a:blip r:embed="rId4">
            <a:alphaModFix/>
          </a:blip>
          <a:srcRect b="0" l="0" r="77824" t="5882"/>
          <a:stretch/>
        </p:blipFill>
        <p:spPr>
          <a:xfrm>
            <a:off x="6572150" y="3024650"/>
            <a:ext cx="1219201" cy="24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715963" y="0"/>
            <a:ext cx="7772400" cy="7620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Objectives</a:t>
            </a:r>
            <a:endParaRPr/>
          </a:p>
        </p:txBody>
      </p:sp>
      <p:sp>
        <p:nvSpPr>
          <p:cNvPr id="219" name="Shape 219"/>
          <p:cNvSpPr/>
          <p:nvPr/>
        </p:nvSpPr>
        <p:spPr>
          <a:xfrm>
            <a:off x="0" y="1143000"/>
            <a:ext cx="9144000" cy="42863"/>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pic>
        <p:nvPicPr>
          <p:cNvPr descr="http://zeiss-campus.magnet.fsu.edu/articles/basics/images/opticalsystemfigure1.jpg" id="220" name="Shape 220"/>
          <p:cNvPicPr preferRelativeResize="0"/>
          <p:nvPr/>
        </p:nvPicPr>
        <p:blipFill rotWithShape="1">
          <a:blip r:embed="rId3">
            <a:alphaModFix/>
          </a:blip>
          <a:srcRect b="6875" l="14607" r="52809" t="8869"/>
          <a:stretch/>
        </p:blipFill>
        <p:spPr>
          <a:xfrm>
            <a:off x="8271900" y="102625"/>
            <a:ext cx="697830" cy="914400"/>
          </a:xfrm>
          <a:prstGeom prst="rect">
            <a:avLst/>
          </a:prstGeom>
          <a:noFill/>
          <a:ln>
            <a:noFill/>
          </a:ln>
        </p:spPr>
      </p:pic>
      <p:pic>
        <p:nvPicPr>
          <p:cNvPr id="221" name="Shape 221"/>
          <p:cNvPicPr preferRelativeResize="0"/>
          <p:nvPr/>
        </p:nvPicPr>
        <p:blipFill>
          <a:blip r:embed="rId4">
            <a:alphaModFix/>
          </a:blip>
          <a:stretch>
            <a:fillRect/>
          </a:stretch>
        </p:blipFill>
        <p:spPr>
          <a:xfrm>
            <a:off x="231675" y="1452575"/>
            <a:ext cx="3470174" cy="2920250"/>
          </a:xfrm>
          <a:prstGeom prst="rect">
            <a:avLst/>
          </a:prstGeom>
          <a:noFill/>
          <a:ln>
            <a:noFill/>
          </a:ln>
        </p:spPr>
      </p:pic>
      <p:pic>
        <p:nvPicPr>
          <p:cNvPr id="222" name="Shape 222"/>
          <p:cNvPicPr preferRelativeResize="0"/>
          <p:nvPr/>
        </p:nvPicPr>
        <p:blipFill>
          <a:blip r:embed="rId5">
            <a:alphaModFix/>
          </a:blip>
          <a:stretch>
            <a:fillRect/>
          </a:stretch>
        </p:blipFill>
        <p:spPr>
          <a:xfrm>
            <a:off x="4474500" y="1466538"/>
            <a:ext cx="4463179" cy="2920251"/>
          </a:xfrm>
          <a:prstGeom prst="rect">
            <a:avLst/>
          </a:prstGeom>
          <a:noFill/>
          <a:ln>
            <a:noFill/>
          </a:ln>
        </p:spPr>
      </p:pic>
      <p:sp>
        <p:nvSpPr>
          <p:cNvPr id="223" name="Shape 223"/>
          <p:cNvSpPr txBox="1"/>
          <p:nvPr/>
        </p:nvSpPr>
        <p:spPr>
          <a:xfrm>
            <a:off x="3448850" y="4836300"/>
            <a:ext cx="4463100" cy="187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In reality (for example using a core facility)</a:t>
            </a:r>
            <a:endParaRPr/>
          </a:p>
          <a:p>
            <a:pPr indent="-317500" lvl="0" marL="457200" rtl="0">
              <a:spcBef>
                <a:spcPts val="0"/>
              </a:spcBef>
              <a:spcAft>
                <a:spcPts val="0"/>
              </a:spcAft>
              <a:buSzPts val="1400"/>
              <a:buChar char="●"/>
            </a:pPr>
            <a:r>
              <a:rPr lang="en-US"/>
              <a:t>magnification</a:t>
            </a:r>
            <a:endParaRPr/>
          </a:p>
          <a:p>
            <a:pPr indent="-317500" lvl="0" marL="457200" rtl="0">
              <a:spcBef>
                <a:spcPts val="0"/>
              </a:spcBef>
              <a:spcAft>
                <a:spcPts val="0"/>
              </a:spcAft>
              <a:buSzPts val="1400"/>
              <a:buChar char="●"/>
            </a:pPr>
            <a:r>
              <a:rPr lang="en-US"/>
              <a:t>NA</a:t>
            </a:r>
            <a:endParaRPr/>
          </a:p>
          <a:p>
            <a:pPr indent="-317500" lvl="0" marL="457200" rtl="0">
              <a:spcBef>
                <a:spcPts val="0"/>
              </a:spcBef>
              <a:spcAft>
                <a:spcPts val="0"/>
              </a:spcAft>
              <a:buSzPts val="1400"/>
              <a:buChar char="●"/>
            </a:pPr>
            <a:r>
              <a:rPr lang="en-US"/>
              <a:t>working distance</a:t>
            </a:r>
            <a:endParaRPr/>
          </a:p>
          <a:p>
            <a:pPr indent="-317500" lvl="0" marL="457200" rtl="0">
              <a:spcBef>
                <a:spcPts val="0"/>
              </a:spcBef>
              <a:spcAft>
                <a:spcPts val="0"/>
              </a:spcAft>
              <a:buSzPts val="1400"/>
              <a:buChar char="●"/>
            </a:pPr>
            <a:r>
              <a:rPr lang="en-US"/>
              <a:t>immersion</a:t>
            </a:r>
            <a:endParaRPr/>
          </a:p>
          <a:p>
            <a:pPr indent="-317500" lvl="0" marL="457200">
              <a:spcBef>
                <a:spcPts val="0"/>
              </a:spcBef>
              <a:spcAft>
                <a:spcPts val="0"/>
              </a:spcAft>
              <a:buSzPts val="1400"/>
              <a:buChar char="●"/>
            </a:pPr>
            <a:r>
              <a:rPr lang="en-US"/>
              <a:t>adjustable pieces (immersion, cover glass)</a:t>
            </a:r>
            <a:endParaRPr/>
          </a:p>
        </p:txBody>
      </p:sp>
      <p:pic>
        <p:nvPicPr>
          <p:cNvPr id="224" name="Shape 224"/>
          <p:cNvPicPr preferRelativeResize="0"/>
          <p:nvPr/>
        </p:nvPicPr>
        <p:blipFill>
          <a:blip r:embed="rId6">
            <a:alphaModFix/>
          </a:blip>
          <a:stretch>
            <a:fillRect/>
          </a:stretch>
        </p:blipFill>
        <p:spPr>
          <a:xfrm>
            <a:off x="429900" y="4639525"/>
            <a:ext cx="2192649" cy="19782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736600" y="165100"/>
            <a:ext cx="7772400" cy="660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lang="en-US" sz="3200"/>
              <a:t>Magnification</a:t>
            </a:r>
            <a:endParaRPr/>
          </a:p>
        </p:txBody>
      </p:sp>
      <p:sp>
        <p:nvSpPr>
          <p:cNvPr id="230" name="Shape 230"/>
          <p:cNvSpPr/>
          <p:nvPr/>
        </p:nvSpPr>
        <p:spPr>
          <a:xfrm>
            <a:off x="0" y="11128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000"/>
              <a:buFont typeface="Times New Roman"/>
              <a:buNone/>
            </a:pPr>
            <a:r>
              <a:t/>
            </a:r>
            <a:endParaRPr sz="2000">
              <a:solidFill>
                <a:schemeClr val="dk1"/>
              </a:solidFill>
              <a:latin typeface="Arial"/>
              <a:ea typeface="Arial"/>
              <a:cs typeface="Arial"/>
              <a:sym typeface="Arial"/>
            </a:endParaRPr>
          </a:p>
        </p:txBody>
      </p:sp>
      <p:pic>
        <p:nvPicPr>
          <p:cNvPr descr="http://zeiss-campus.magnet.fsu.edu/articles/basics/images/opticalsystemfigure1.jpg" id="231" name="Shape 231"/>
          <p:cNvPicPr preferRelativeResize="0"/>
          <p:nvPr/>
        </p:nvPicPr>
        <p:blipFill rotWithShape="1">
          <a:blip r:embed="rId3">
            <a:alphaModFix/>
          </a:blip>
          <a:srcRect b="6875" l="14607" r="52809" t="8869"/>
          <a:stretch/>
        </p:blipFill>
        <p:spPr>
          <a:xfrm>
            <a:off x="8001000" y="76200"/>
            <a:ext cx="697831" cy="914400"/>
          </a:xfrm>
          <a:prstGeom prst="rect">
            <a:avLst/>
          </a:prstGeom>
          <a:noFill/>
          <a:ln>
            <a:noFill/>
          </a:ln>
        </p:spPr>
      </p:pic>
      <p:grpSp>
        <p:nvGrpSpPr>
          <p:cNvPr id="232" name="Shape 232"/>
          <p:cNvGrpSpPr/>
          <p:nvPr/>
        </p:nvGrpSpPr>
        <p:grpSpPr>
          <a:xfrm>
            <a:off x="139846" y="1216601"/>
            <a:ext cx="5125804" cy="3058210"/>
            <a:chOff x="331444" y="1223175"/>
            <a:chExt cx="3984302" cy="2035550"/>
          </a:xfrm>
        </p:grpSpPr>
        <p:pic>
          <p:nvPicPr>
            <p:cNvPr id="233" name="Shape 233"/>
            <p:cNvPicPr preferRelativeResize="0"/>
            <p:nvPr/>
          </p:nvPicPr>
          <p:blipFill>
            <a:blip r:embed="rId4">
              <a:alphaModFix/>
            </a:blip>
            <a:stretch>
              <a:fillRect/>
            </a:stretch>
          </p:blipFill>
          <p:spPr>
            <a:xfrm>
              <a:off x="331444" y="1295400"/>
              <a:ext cx="3984302" cy="1896418"/>
            </a:xfrm>
            <a:prstGeom prst="rect">
              <a:avLst/>
            </a:prstGeom>
            <a:noFill/>
            <a:ln>
              <a:noFill/>
            </a:ln>
          </p:spPr>
        </p:pic>
        <p:sp>
          <p:nvSpPr>
            <p:cNvPr id="234" name="Shape 234"/>
            <p:cNvSpPr/>
            <p:nvPr/>
          </p:nvSpPr>
          <p:spPr>
            <a:xfrm>
              <a:off x="2444575" y="3065625"/>
              <a:ext cx="402900" cy="1398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nvSpPr>
          <p:spPr>
            <a:xfrm>
              <a:off x="396850" y="3118925"/>
              <a:ext cx="402900" cy="1398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a:off x="1434575" y="1223175"/>
              <a:ext cx="1598100" cy="1398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rot="3240147">
              <a:off x="1947508" y="1516463"/>
              <a:ext cx="677839" cy="139816"/>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8" name="Shape 238"/>
          <p:cNvGrpSpPr/>
          <p:nvPr/>
        </p:nvGrpSpPr>
        <p:grpSpPr>
          <a:xfrm>
            <a:off x="736600" y="2160475"/>
            <a:ext cx="303912" cy="369306"/>
            <a:chOff x="736600" y="2160475"/>
            <a:chExt cx="303912" cy="369306"/>
          </a:xfrm>
        </p:grpSpPr>
        <p:sp>
          <p:nvSpPr>
            <p:cNvPr id="239" name="Shape 239"/>
            <p:cNvSpPr/>
            <p:nvPr/>
          </p:nvSpPr>
          <p:spPr>
            <a:xfrm>
              <a:off x="736600" y="2160475"/>
              <a:ext cx="303912" cy="369306"/>
            </a:xfrm>
            <a:prstGeom prst="irregularSeal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852250" y="2305525"/>
              <a:ext cx="72600" cy="792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1" name="Shape 241"/>
          <p:cNvGrpSpPr/>
          <p:nvPr/>
        </p:nvGrpSpPr>
        <p:grpSpPr>
          <a:xfrm>
            <a:off x="2811600" y="2471425"/>
            <a:ext cx="303912" cy="369306"/>
            <a:chOff x="736600" y="2160475"/>
            <a:chExt cx="303912" cy="369306"/>
          </a:xfrm>
        </p:grpSpPr>
        <p:sp>
          <p:nvSpPr>
            <p:cNvPr id="242" name="Shape 242"/>
            <p:cNvSpPr/>
            <p:nvPr/>
          </p:nvSpPr>
          <p:spPr>
            <a:xfrm>
              <a:off x="736600" y="2160475"/>
              <a:ext cx="303912" cy="369306"/>
            </a:xfrm>
            <a:prstGeom prst="irregularSeal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a:off x="852250" y="2305525"/>
              <a:ext cx="72600" cy="792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4" name="Shape 244"/>
          <p:cNvGrpSpPr/>
          <p:nvPr/>
        </p:nvGrpSpPr>
        <p:grpSpPr>
          <a:xfrm rot="10800000">
            <a:off x="-57892" y="2471429"/>
            <a:ext cx="834603" cy="1684294"/>
            <a:chOff x="736600" y="2160475"/>
            <a:chExt cx="303912" cy="369306"/>
          </a:xfrm>
        </p:grpSpPr>
        <p:sp>
          <p:nvSpPr>
            <p:cNvPr id="245" name="Shape 245"/>
            <p:cNvSpPr/>
            <p:nvPr/>
          </p:nvSpPr>
          <p:spPr>
            <a:xfrm>
              <a:off x="736600" y="2160475"/>
              <a:ext cx="303912" cy="369306"/>
            </a:xfrm>
            <a:prstGeom prst="irregularSeal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a:off x="852250" y="2305525"/>
              <a:ext cx="72600" cy="792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47" name="Shape 247"/>
          <p:cNvSpPr txBox="1"/>
          <p:nvPr/>
        </p:nvSpPr>
        <p:spPr>
          <a:xfrm>
            <a:off x="5919800" y="1849950"/>
            <a:ext cx="2973000" cy="1980000"/>
          </a:xfrm>
          <a:prstGeom prst="rect">
            <a:avLst/>
          </a:prstGeom>
          <a:noFill/>
          <a:ln>
            <a:noFill/>
          </a:ln>
        </p:spPr>
        <p:txBody>
          <a:bodyPr anchorCtr="0" anchor="t" bIns="91425" lIns="91425" spcFirstLastPara="1" rIns="91425" wrap="square" tIns="91425">
            <a:noAutofit/>
          </a:bodyPr>
          <a:lstStyle/>
          <a:p>
            <a:pPr indent="0" lvl="0" marL="0">
              <a:lnSpc>
                <a:spcPct val="150000"/>
              </a:lnSpc>
              <a:spcBef>
                <a:spcPts val="0"/>
              </a:spcBef>
              <a:spcAft>
                <a:spcPts val="0"/>
              </a:spcAft>
              <a:buNone/>
            </a:pPr>
            <a:r>
              <a:rPr lang="en-US"/>
              <a:t>I</a:t>
            </a:r>
            <a:r>
              <a:rPr baseline="-25000" lang="en-US"/>
              <a:t>1</a:t>
            </a:r>
            <a:r>
              <a:rPr lang="en-US"/>
              <a:t> = image of the objective</a:t>
            </a:r>
            <a:endParaRPr/>
          </a:p>
          <a:p>
            <a:pPr indent="0" lvl="0" marL="0">
              <a:lnSpc>
                <a:spcPct val="150000"/>
              </a:lnSpc>
              <a:spcBef>
                <a:spcPts val="0"/>
              </a:spcBef>
              <a:spcAft>
                <a:spcPts val="0"/>
              </a:spcAft>
              <a:buNone/>
            </a:pPr>
            <a:r>
              <a:rPr lang="en-US"/>
              <a:t>I</a:t>
            </a:r>
            <a:r>
              <a:rPr baseline="-25000" lang="en-US"/>
              <a:t>2</a:t>
            </a:r>
            <a:r>
              <a:rPr lang="en-US"/>
              <a:t> = Image of the eyepiece</a:t>
            </a:r>
            <a:endParaRPr/>
          </a:p>
          <a:p>
            <a:pPr indent="0" lvl="0" marL="0" rtl="0">
              <a:lnSpc>
                <a:spcPct val="150000"/>
              </a:lnSpc>
              <a:spcBef>
                <a:spcPts val="0"/>
              </a:spcBef>
              <a:spcAft>
                <a:spcPts val="0"/>
              </a:spcAft>
              <a:buNone/>
            </a:pPr>
            <a:r>
              <a:rPr lang="en-US"/>
              <a:t>f = focal lengths of the lenses</a:t>
            </a:r>
            <a:endParaRPr/>
          </a:p>
          <a:p>
            <a:pPr indent="0" lvl="0" marL="0">
              <a:lnSpc>
                <a:spcPct val="150000"/>
              </a:lnSpc>
              <a:spcBef>
                <a:spcPts val="0"/>
              </a:spcBef>
              <a:spcAft>
                <a:spcPts val="0"/>
              </a:spcAft>
              <a:buNone/>
            </a:pPr>
            <a:r>
              <a:t/>
            </a:r>
            <a:endParaRPr/>
          </a:p>
          <a:p>
            <a:pPr indent="0" lvl="0" marL="0">
              <a:lnSpc>
                <a:spcPct val="150000"/>
              </a:lnSpc>
              <a:spcBef>
                <a:spcPts val="0"/>
              </a:spcBef>
              <a:spcAft>
                <a:spcPts val="0"/>
              </a:spcAft>
              <a:buNone/>
            </a:pPr>
            <a:r>
              <a:rPr lang="en-US"/>
              <a:t>1/p + 1/q = 1/f</a:t>
            </a:r>
            <a:endParaRPr/>
          </a:p>
          <a:p>
            <a:pPr indent="0" lvl="0" marL="0">
              <a:lnSpc>
                <a:spcPct val="150000"/>
              </a:lnSpc>
              <a:spcBef>
                <a:spcPts val="0"/>
              </a:spcBef>
              <a:spcAft>
                <a:spcPts val="0"/>
              </a:spcAft>
              <a:buNone/>
            </a:pPr>
            <a:r>
              <a:t/>
            </a:r>
            <a:endParaRPr/>
          </a:p>
          <a:p>
            <a:pPr indent="0" lvl="0" marL="0">
              <a:lnSpc>
                <a:spcPct val="150000"/>
              </a:lnSpc>
              <a:spcBef>
                <a:spcPts val="0"/>
              </a:spcBef>
              <a:spcAft>
                <a:spcPts val="0"/>
              </a:spcAft>
              <a:buNone/>
            </a:pPr>
            <a:r>
              <a:rPr lang="en-US"/>
              <a:t>Magnification = - q/r</a:t>
            </a:r>
            <a:endParaRPr/>
          </a:p>
        </p:txBody>
      </p:sp>
      <p:sp>
        <p:nvSpPr>
          <p:cNvPr id="248" name="Shape 248"/>
          <p:cNvSpPr txBox="1"/>
          <p:nvPr/>
        </p:nvSpPr>
        <p:spPr>
          <a:xfrm>
            <a:off x="2061375" y="4776825"/>
            <a:ext cx="4836300" cy="167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Magnification of the objective (40x, 25x etc) is not that informative because there are additional magnifications built into the microscope.</a:t>
            </a:r>
            <a:endParaRPr/>
          </a:p>
          <a:p>
            <a:pPr indent="0" lvl="0" marL="0">
              <a:spcBef>
                <a:spcPts val="0"/>
              </a:spcBef>
              <a:spcAft>
                <a:spcPts val="0"/>
              </a:spcAft>
              <a:buNone/>
            </a:pPr>
            <a:r>
              <a:t/>
            </a:r>
            <a:endParaRPr/>
          </a:p>
          <a:p>
            <a:pPr indent="0" lvl="0" marL="0">
              <a:spcBef>
                <a:spcPts val="0"/>
              </a:spcBef>
              <a:spcAft>
                <a:spcPts val="0"/>
              </a:spcAft>
              <a:buNone/>
            </a:pPr>
            <a:r>
              <a:rPr lang="en-US"/>
              <a:t>This is why we record scale bars.</a:t>
            </a:r>
            <a:endParaRPr/>
          </a:p>
          <a:p>
            <a:pPr indent="0" lvl="0" marL="0">
              <a:spcBef>
                <a:spcPts val="0"/>
              </a:spcBef>
              <a:spcAft>
                <a:spcPts val="0"/>
              </a:spcAft>
              <a:buNone/>
            </a:pPr>
            <a:r>
              <a:t/>
            </a:r>
            <a:endParaRPr/>
          </a:p>
          <a:p>
            <a:pPr indent="0" lvl="0" marL="0">
              <a:spcBef>
                <a:spcPts val="0"/>
              </a:spcBef>
              <a:spcAft>
                <a:spcPts val="0"/>
              </a:spcAft>
              <a:buNone/>
            </a:pPr>
            <a:r>
              <a:rPr lang="en-US"/>
              <a:t>NA is much more important...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533400" y="152400"/>
            <a:ext cx="82296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800"/>
              <a:buFont typeface="Arial"/>
              <a:buNone/>
            </a:pPr>
            <a:r>
              <a:rPr b="0" i="0" lang="en-US" sz="3800" u="none" cap="none" strike="noStrike">
                <a:solidFill>
                  <a:schemeClr val="dk1"/>
                </a:solidFill>
                <a:latin typeface="Arial"/>
                <a:ea typeface="Arial"/>
                <a:cs typeface="Arial"/>
                <a:sym typeface="Arial"/>
              </a:rPr>
              <a:t>Numeric Aperture, N/A</a:t>
            </a:r>
            <a:endParaRPr b="0" i="0" sz="3800" u="none" cap="none" strike="noStrike">
              <a:solidFill>
                <a:schemeClr val="dk1"/>
              </a:solidFill>
              <a:latin typeface="Arial"/>
              <a:ea typeface="Arial"/>
              <a:cs typeface="Arial"/>
              <a:sym typeface="Arial"/>
            </a:endParaRPr>
          </a:p>
        </p:txBody>
      </p:sp>
      <p:pic>
        <p:nvPicPr>
          <p:cNvPr descr="http://zeiss-campus.magnet.fsu.edu/articles/basics/images/opticalsystemfigure1.jpg" id="255" name="Shape 255"/>
          <p:cNvPicPr preferRelativeResize="0"/>
          <p:nvPr/>
        </p:nvPicPr>
        <p:blipFill rotWithShape="1">
          <a:blip r:embed="rId3">
            <a:alphaModFix/>
          </a:blip>
          <a:srcRect b="6875" l="14607" r="52809" t="8869"/>
          <a:stretch/>
        </p:blipFill>
        <p:spPr>
          <a:xfrm>
            <a:off x="8001000" y="228600"/>
            <a:ext cx="697831" cy="914400"/>
          </a:xfrm>
          <a:prstGeom prst="rect">
            <a:avLst/>
          </a:prstGeom>
          <a:noFill/>
          <a:ln>
            <a:noFill/>
          </a:ln>
        </p:spPr>
      </p:pic>
      <p:pic>
        <p:nvPicPr>
          <p:cNvPr descr="http://zeiss-campus.magnet.fsu.edu/articles/basics/images/resolutionfigure1.jpg" id="256" name="Shape 256"/>
          <p:cNvPicPr preferRelativeResize="0"/>
          <p:nvPr/>
        </p:nvPicPr>
        <p:blipFill rotWithShape="1">
          <a:blip r:embed="rId4">
            <a:alphaModFix/>
          </a:blip>
          <a:srcRect b="13167" l="37367" r="53428" t="20261"/>
          <a:stretch/>
        </p:blipFill>
        <p:spPr>
          <a:xfrm>
            <a:off x="2438400" y="1143000"/>
            <a:ext cx="610289" cy="2474324"/>
          </a:xfrm>
          <a:prstGeom prst="rect">
            <a:avLst/>
          </a:prstGeom>
          <a:noFill/>
          <a:ln>
            <a:noFill/>
          </a:ln>
        </p:spPr>
      </p:pic>
      <p:pic>
        <p:nvPicPr>
          <p:cNvPr id="257" name="Shape 257"/>
          <p:cNvPicPr preferRelativeResize="0"/>
          <p:nvPr/>
        </p:nvPicPr>
        <p:blipFill rotWithShape="1">
          <a:blip r:embed="rId5">
            <a:alphaModFix/>
          </a:blip>
          <a:srcRect b="10430" l="0" r="0" t="0"/>
          <a:stretch/>
        </p:blipFill>
        <p:spPr>
          <a:xfrm>
            <a:off x="1752600" y="3657600"/>
            <a:ext cx="5578505" cy="2843867"/>
          </a:xfrm>
          <a:prstGeom prst="rect">
            <a:avLst/>
          </a:prstGeom>
          <a:noFill/>
          <a:ln>
            <a:noFill/>
          </a:ln>
        </p:spPr>
      </p:pic>
      <p:sp>
        <p:nvSpPr>
          <p:cNvPr id="258" name="Shape 258"/>
          <p:cNvSpPr/>
          <p:nvPr/>
        </p:nvSpPr>
        <p:spPr>
          <a:xfrm>
            <a:off x="3505200" y="1600200"/>
            <a:ext cx="541020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wider the angle the lens is capable of receiving light at, the greater its </a:t>
            </a:r>
            <a:r>
              <a:rPr lang="en-US" sz="1800">
                <a:solidFill>
                  <a:schemeClr val="hlink"/>
                </a:solidFill>
                <a:latin typeface="Arial"/>
                <a:ea typeface="Arial"/>
                <a:cs typeface="Arial"/>
                <a:sym typeface="Arial"/>
              </a:rPr>
              <a:t>resolving power</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higher the NA, the shorter the working distance</a:t>
            </a:r>
            <a:endParaRPr/>
          </a:p>
        </p:txBody>
      </p:sp>
      <p:sp>
        <p:nvSpPr>
          <p:cNvPr id="259" name="Shape 259"/>
          <p:cNvSpPr/>
          <p:nvPr/>
        </p:nvSpPr>
        <p:spPr>
          <a:xfrm>
            <a:off x="-8467" y="1295400"/>
            <a:ext cx="9144000" cy="42863"/>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800"/>
              <a:buFont typeface="Arial"/>
              <a:buNone/>
            </a:pPr>
            <a:r>
              <a:rPr b="0" i="0" lang="en-US" sz="3800" u="none" cap="none" strike="noStrike">
                <a:solidFill>
                  <a:schemeClr val="dk1"/>
                </a:solidFill>
                <a:latin typeface="Arial"/>
                <a:ea typeface="Arial"/>
                <a:cs typeface="Arial"/>
                <a:sym typeface="Arial"/>
              </a:rPr>
              <a:t>Airy Disks</a:t>
            </a:r>
            <a:endParaRPr b="0" i="0" sz="3800" u="none" cap="none" strike="noStrike">
              <a:solidFill>
                <a:schemeClr val="dk1"/>
              </a:solidFill>
              <a:latin typeface="Arial"/>
              <a:ea typeface="Arial"/>
              <a:cs typeface="Arial"/>
              <a:sym typeface="Arial"/>
            </a:endParaRPr>
          </a:p>
        </p:txBody>
      </p:sp>
      <p:pic>
        <p:nvPicPr>
          <p:cNvPr descr="http://zeiss-campus.magnet.fsu.edu/articles/basics/images/imageformationfigure6.jpg" id="266" name="Shape 266"/>
          <p:cNvPicPr preferRelativeResize="0"/>
          <p:nvPr/>
        </p:nvPicPr>
        <p:blipFill rotWithShape="1">
          <a:blip r:embed="rId3">
            <a:alphaModFix/>
          </a:blip>
          <a:srcRect b="0" l="51283" r="0" t="5881"/>
          <a:stretch/>
        </p:blipFill>
        <p:spPr>
          <a:xfrm>
            <a:off x="5943599" y="1752600"/>
            <a:ext cx="2678364" cy="2438400"/>
          </a:xfrm>
          <a:prstGeom prst="rect">
            <a:avLst/>
          </a:prstGeom>
          <a:noFill/>
          <a:ln>
            <a:noFill/>
          </a:ln>
        </p:spPr>
      </p:pic>
      <p:sp>
        <p:nvSpPr>
          <p:cNvPr id="267" name="Shape 267"/>
          <p:cNvSpPr txBox="1"/>
          <p:nvPr/>
        </p:nvSpPr>
        <p:spPr>
          <a:xfrm>
            <a:off x="5943727" y="4267200"/>
            <a:ext cx="1219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Resolved</a:t>
            </a:r>
            <a:endParaRPr sz="1800">
              <a:solidFill>
                <a:schemeClr val="dk1"/>
              </a:solidFill>
              <a:latin typeface="Arial"/>
              <a:ea typeface="Arial"/>
              <a:cs typeface="Arial"/>
              <a:sym typeface="Arial"/>
            </a:endParaRPr>
          </a:p>
        </p:txBody>
      </p:sp>
      <p:sp>
        <p:nvSpPr>
          <p:cNvPr id="268" name="Shape 268"/>
          <p:cNvSpPr txBox="1"/>
          <p:nvPr/>
        </p:nvSpPr>
        <p:spPr>
          <a:xfrm>
            <a:off x="7390050" y="4185300"/>
            <a:ext cx="1591800" cy="533100"/>
          </a:xfrm>
          <a:prstGeom prst="rect">
            <a:avLst/>
          </a:prstGeom>
          <a:noFill/>
          <a:ln>
            <a:noFill/>
          </a:ln>
        </p:spPr>
        <p:txBody>
          <a:bodyPr anchorCtr="0" anchor="t" bIns="45700" lIns="91425" spcFirstLastPara="1" rIns="91425" wrap="square" tIns="45700">
            <a:noAutofit/>
          </a:bodyPr>
          <a:lstStyle/>
          <a:p>
            <a:pPr indent="0" lvl="0" marL="0" marR="0" rtl="0" algn="ctr">
              <a:lnSpc>
                <a:spcPct val="94444"/>
              </a:lnSpc>
              <a:spcBef>
                <a:spcPts val="0"/>
              </a:spcBef>
              <a:spcAft>
                <a:spcPts val="0"/>
              </a:spcAft>
              <a:buNone/>
            </a:pPr>
            <a:r>
              <a:rPr lang="en-US" sz="1800">
                <a:solidFill>
                  <a:schemeClr val="dk1"/>
                </a:solidFill>
                <a:latin typeface="Arial"/>
                <a:ea typeface="Arial"/>
                <a:cs typeface="Arial"/>
                <a:sym typeface="Arial"/>
              </a:rPr>
              <a:t>Not</a:t>
            </a:r>
            <a:endParaRPr/>
          </a:p>
          <a:p>
            <a:pPr indent="0" lvl="0" marL="0" marR="0" rtl="0" algn="ctr">
              <a:lnSpc>
                <a:spcPct val="94444"/>
              </a:lnSpc>
              <a:spcBef>
                <a:spcPts val="0"/>
              </a:spcBef>
              <a:spcAft>
                <a:spcPts val="0"/>
              </a:spcAft>
              <a:buNone/>
            </a:pPr>
            <a:r>
              <a:rPr lang="en-US" sz="1800">
                <a:solidFill>
                  <a:schemeClr val="dk1"/>
                </a:solidFill>
                <a:latin typeface="Arial"/>
                <a:ea typeface="Arial"/>
                <a:cs typeface="Arial"/>
                <a:sym typeface="Arial"/>
              </a:rPr>
              <a:t>Resolved</a:t>
            </a:r>
            <a:endParaRPr sz="1800">
              <a:solidFill>
                <a:schemeClr val="dk1"/>
              </a:solidFill>
              <a:latin typeface="Arial"/>
              <a:ea typeface="Arial"/>
              <a:cs typeface="Arial"/>
              <a:sym typeface="Arial"/>
            </a:endParaRPr>
          </a:p>
        </p:txBody>
      </p:sp>
      <p:pic>
        <p:nvPicPr>
          <p:cNvPr descr="http://zeiss-campus.magnet.fsu.edu/articles/basics/images/imageformationfigure6.jpg" id="269" name="Shape 269"/>
          <p:cNvPicPr preferRelativeResize="0"/>
          <p:nvPr/>
        </p:nvPicPr>
        <p:blipFill rotWithShape="1">
          <a:blip r:embed="rId3">
            <a:alphaModFix/>
          </a:blip>
          <a:srcRect b="0" l="0" r="77824" t="5881"/>
          <a:stretch/>
        </p:blipFill>
        <p:spPr>
          <a:xfrm>
            <a:off x="381000" y="1676400"/>
            <a:ext cx="1219200" cy="2438400"/>
          </a:xfrm>
          <a:prstGeom prst="rect">
            <a:avLst/>
          </a:prstGeom>
          <a:noFill/>
          <a:ln>
            <a:noFill/>
          </a:ln>
        </p:spPr>
      </p:pic>
      <p:sp>
        <p:nvSpPr>
          <p:cNvPr id="270" name="Shape 270"/>
          <p:cNvSpPr/>
          <p:nvPr/>
        </p:nvSpPr>
        <p:spPr>
          <a:xfrm>
            <a:off x="1752600" y="3657600"/>
            <a:ext cx="4038599" cy="345558"/>
          </a:xfrm>
          <a:custGeom>
            <a:pathLst>
              <a:path extrusionOk="0" h="712381" w="2796363">
                <a:moveTo>
                  <a:pt x="0" y="712381"/>
                </a:moveTo>
                <a:lnTo>
                  <a:pt x="2796363" y="701749"/>
                </a:lnTo>
                <a:lnTo>
                  <a:pt x="2796363" y="0"/>
                </a:lnTo>
                <a:lnTo>
                  <a:pt x="0" y="712381"/>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Shape 271"/>
          <p:cNvSpPr txBox="1"/>
          <p:nvPr/>
        </p:nvSpPr>
        <p:spPr>
          <a:xfrm>
            <a:off x="1600200" y="4114800"/>
            <a:ext cx="426720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As the </a:t>
            </a:r>
            <a:r>
              <a:rPr lang="en-US" sz="1800" u="sng">
                <a:solidFill>
                  <a:schemeClr val="dk1"/>
                </a:solidFill>
                <a:latin typeface="Arial"/>
                <a:ea typeface="Arial"/>
                <a:cs typeface="Arial"/>
                <a:sym typeface="Arial"/>
              </a:rPr>
              <a:t>Numerical Aperture</a:t>
            </a:r>
            <a:r>
              <a:rPr lang="en-US" sz="1800">
                <a:solidFill>
                  <a:schemeClr val="dk1"/>
                </a:solidFill>
                <a:latin typeface="Arial"/>
                <a:ea typeface="Arial"/>
                <a:cs typeface="Arial"/>
                <a:sym typeface="Arial"/>
              </a:rPr>
              <a:t> of a lens increases, more of the diffraction rings are effectively collected and the disk is compressed – yielding </a:t>
            </a:r>
            <a:r>
              <a:rPr lang="en-US" sz="1800" u="sng">
                <a:solidFill>
                  <a:schemeClr val="dk1"/>
                </a:solidFill>
                <a:latin typeface="Arial"/>
                <a:ea typeface="Arial"/>
                <a:cs typeface="Arial"/>
                <a:sym typeface="Arial"/>
              </a:rPr>
              <a:t>higher resolution</a:t>
            </a:r>
            <a:endParaRPr sz="1800" u="sng">
              <a:solidFill>
                <a:schemeClr val="dk1"/>
              </a:solidFill>
              <a:latin typeface="Arial"/>
              <a:ea typeface="Arial"/>
              <a:cs typeface="Arial"/>
              <a:sym typeface="Arial"/>
            </a:endParaRPr>
          </a:p>
        </p:txBody>
      </p:sp>
      <p:sp>
        <p:nvSpPr>
          <p:cNvPr id="272" name="Shape 272"/>
          <p:cNvSpPr/>
          <p:nvPr/>
        </p:nvSpPr>
        <p:spPr>
          <a:xfrm>
            <a:off x="1905000" y="5486400"/>
            <a:ext cx="32603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 (resolution) = 0.61 • (λ/NA)</a:t>
            </a:r>
            <a:endParaRPr b="1" sz="1800">
              <a:solidFill>
                <a:schemeClr val="dk1"/>
              </a:solidFill>
              <a:latin typeface="Arial"/>
              <a:ea typeface="Arial"/>
              <a:cs typeface="Arial"/>
              <a:sym typeface="Arial"/>
            </a:endParaRPr>
          </a:p>
        </p:txBody>
      </p:sp>
      <p:grpSp>
        <p:nvGrpSpPr>
          <p:cNvPr id="273" name="Shape 273"/>
          <p:cNvGrpSpPr/>
          <p:nvPr/>
        </p:nvGrpSpPr>
        <p:grpSpPr>
          <a:xfrm>
            <a:off x="1600200" y="2514600"/>
            <a:ext cx="4114800" cy="914400"/>
            <a:chOff x="2286000" y="-1219200"/>
            <a:chExt cx="4114800" cy="914400"/>
          </a:xfrm>
        </p:grpSpPr>
        <p:sp>
          <p:nvSpPr>
            <p:cNvPr id="274" name="Shape 274"/>
            <p:cNvSpPr/>
            <p:nvPr/>
          </p:nvSpPr>
          <p:spPr>
            <a:xfrm>
              <a:off x="3638550" y="-933450"/>
              <a:ext cx="342900" cy="34290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 name="Shape 275"/>
            <p:cNvSpPr/>
            <p:nvPr/>
          </p:nvSpPr>
          <p:spPr>
            <a:xfrm>
              <a:off x="3524250" y="-1047750"/>
              <a:ext cx="571500" cy="5715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6" name="Shape 276"/>
            <p:cNvSpPr/>
            <p:nvPr/>
          </p:nvSpPr>
          <p:spPr>
            <a:xfrm>
              <a:off x="3467100" y="-1104900"/>
              <a:ext cx="685800" cy="6858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Shape 277"/>
            <p:cNvSpPr/>
            <p:nvPr/>
          </p:nvSpPr>
          <p:spPr>
            <a:xfrm>
              <a:off x="3409950" y="-1162050"/>
              <a:ext cx="800100" cy="8001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8" name="Shape 278"/>
            <p:cNvSpPr/>
            <p:nvPr/>
          </p:nvSpPr>
          <p:spPr>
            <a:xfrm>
              <a:off x="3352800" y="-1219200"/>
              <a:ext cx="914400" cy="9144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9" name="Shape 279"/>
            <p:cNvGrpSpPr/>
            <p:nvPr/>
          </p:nvGrpSpPr>
          <p:grpSpPr>
            <a:xfrm>
              <a:off x="2286000" y="-1219200"/>
              <a:ext cx="914400" cy="914400"/>
              <a:chOff x="4724400" y="-990600"/>
              <a:chExt cx="457200" cy="457200"/>
            </a:xfrm>
          </p:grpSpPr>
          <p:sp>
            <p:nvSpPr>
              <p:cNvPr id="280" name="Shape 280"/>
              <p:cNvSpPr/>
              <p:nvPr/>
            </p:nvSpPr>
            <p:spPr>
              <a:xfrm>
                <a:off x="4838700" y="-876300"/>
                <a:ext cx="228600" cy="22860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Shape 281"/>
              <p:cNvSpPr/>
              <p:nvPr/>
            </p:nvSpPr>
            <p:spPr>
              <a:xfrm>
                <a:off x="4762500" y="-952500"/>
                <a:ext cx="381000" cy="3810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 name="Shape 282"/>
              <p:cNvSpPr/>
              <p:nvPr/>
            </p:nvSpPr>
            <p:spPr>
              <a:xfrm>
                <a:off x="4724400" y="-990600"/>
                <a:ext cx="457200" cy="4572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83" name="Shape 283"/>
            <p:cNvSpPr/>
            <p:nvPr/>
          </p:nvSpPr>
          <p:spPr>
            <a:xfrm>
              <a:off x="5829300" y="-876300"/>
              <a:ext cx="228600" cy="22860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4" name="Shape 284"/>
            <p:cNvSpPr/>
            <p:nvPr/>
          </p:nvSpPr>
          <p:spPr>
            <a:xfrm>
              <a:off x="5753100" y="-952500"/>
              <a:ext cx="381000" cy="3810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5" name="Shape 285"/>
            <p:cNvSpPr/>
            <p:nvPr/>
          </p:nvSpPr>
          <p:spPr>
            <a:xfrm>
              <a:off x="5715000" y="-990600"/>
              <a:ext cx="457200" cy="4572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Shape 286"/>
            <p:cNvSpPr/>
            <p:nvPr/>
          </p:nvSpPr>
          <p:spPr>
            <a:xfrm>
              <a:off x="5676900" y="-1028700"/>
              <a:ext cx="533400" cy="5334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7" name="Shape 287"/>
            <p:cNvSpPr/>
            <p:nvPr/>
          </p:nvSpPr>
          <p:spPr>
            <a:xfrm>
              <a:off x="5638800" y="-1066800"/>
              <a:ext cx="609600" cy="6096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8" name="Shape 288"/>
            <p:cNvSpPr/>
            <p:nvPr/>
          </p:nvSpPr>
          <p:spPr>
            <a:xfrm>
              <a:off x="5600700" y="-1104900"/>
              <a:ext cx="685800" cy="6858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9" name="Shape 289"/>
            <p:cNvSpPr/>
            <p:nvPr/>
          </p:nvSpPr>
          <p:spPr>
            <a:xfrm>
              <a:off x="5562600" y="-1143000"/>
              <a:ext cx="762000" cy="7620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 name="Shape 290"/>
            <p:cNvSpPr/>
            <p:nvPr/>
          </p:nvSpPr>
          <p:spPr>
            <a:xfrm>
              <a:off x="5524500" y="-1181100"/>
              <a:ext cx="838200" cy="8382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1" name="Shape 291"/>
            <p:cNvSpPr/>
            <p:nvPr/>
          </p:nvSpPr>
          <p:spPr>
            <a:xfrm>
              <a:off x="5486400" y="-1219200"/>
              <a:ext cx="914400" cy="9144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2" name="Shape 292"/>
            <p:cNvSpPr/>
            <p:nvPr/>
          </p:nvSpPr>
          <p:spPr>
            <a:xfrm>
              <a:off x="4739640" y="-899160"/>
              <a:ext cx="274320" cy="27432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3" name="Shape 293"/>
            <p:cNvSpPr/>
            <p:nvPr/>
          </p:nvSpPr>
          <p:spPr>
            <a:xfrm>
              <a:off x="4648200" y="-990600"/>
              <a:ext cx="457200" cy="4572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 name="Shape 294"/>
            <p:cNvSpPr/>
            <p:nvPr/>
          </p:nvSpPr>
          <p:spPr>
            <a:xfrm>
              <a:off x="4602480" y="-1036320"/>
              <a:ext cx="548640" cy="54864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Shape 295"/>
            <p:cNvSpPr/>
            <p:nvPr/>
          </p:nvSpPr>
          <p:spPr>
            <a:xfrm>
              <a:off x="4556760" y="-1082040"/>
              <a:ext cx="640080" cy="64008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6" name="Shape 296"/>
            <p:cNvSpPr/>
            <p:nvPr/>
          </p:nvSpPr>
          <p:spPr>
            <a:xfrm>
              <a:off x="4511040" y="-1127760"/>
              <a:ext cx="731520" cy="73152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7" name="Shape 297"/>
            <p:cNvSpPr/>
            <p:nvPr/>
          </p:nvSpPr>
          <p:spPr>
            <a:xfrm>
              <a:off x="4465320" y="-1173480"/>
              <a:ext cx="822960" cy="82296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8" name="Shape 298"/>
            <p:cNvSpPr/>
            <p:nvPr/>
          </p:nvSpPr>
          <p:spPr>
            <a:xfrm>
              <a:off x="4419600" y="-1219200"/>
              <a:ext cx="914400" cy="914400"/>
            </a:xfrm>
            <a:prstGeom prst="ellipse">
              <a:avLst/>
            </a:prstGeom>
            <a:noFill/>
            <a:ln cap="flat" cmpd="sng" w="254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99" name="Shape 299"/>
          <p:cNvSpPr/>
          <p:nvPr/>
        </p:nvSpPr>
        <p:spPr>
          <a:xfrm>
            <a:off x="-8467" y="1481137"/>
            <a:ext cx="9144000" cy="42863"/>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pic>
        <p:nvPicPr>
          <p:cNvPr descr="http://zeiss-campus.magnet.fsu.edu/articles/basics/images/opticalsystemfigure1.jpg" id="300" name="Shape 300"/>
          <p:cNvPicPr preferRelativeResize="0"/>
          <p:nvPr/>
        </p:nvPicPr>
        <p:blipFill rotWithShape="1">
          <a:blip r:embed="rId4">
            <a:alphaModFix/>
          </a:blip>
          <a:srcRect b="6875" l="14607" r="52809" t="8869"/>
          <a:stretch/>
        </p:blipFill>
        <p:spPr>
          <a:xfrm>
            <a:off x="8001000" y="76200"/>
            <a:ext cx="697831" cy="914400"/>
          </a:xfrm>
          <a:prstGeom prst="rect">
            <a:avLst/>
          </a:prstGeom>
          <a:noFill/>
          <a:ln>
            <a:noFill/>
          </a:ln>
        </p:spPr>
      </p:pic>
      <p:sp>
        <p:nvSpPr>
          <p:cNvPr id="301" name="Shape 301"/>
          <p:cNvSpPr txBox="1"/>
          <p:nvPr/>
        </p:nvSpPr>
        <p:spPr>
          <a:xfrm>
            <a:off x="0" y="2041550"/>
            <a:ext cx="548400" cy="294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AD</a:t>
            </a:r>
            <a:endParaRPr/>
          </a:p>
        </p:txBody>
      </p:sp>
      <p:sp>
        <p:nvSpPr>
          <p:cNvPr id="302" name="Shape 302"/>
          <p:cNvSpPr txBox="1"/>
          <p:nvPr/>
        </p:nvSpPr>
        <p:spPr>
          <a:xfrm>
            <a:off x="-91200" y="3601225"/>
            <a:ext cx="548400" cy="29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PSF</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p:nvPr/>
        </p:nvSpPr>
        <p:spPr>
          <a:xfrm>
            <a:off x="1277938" y="2033588"/>
            <a:ext cx="6157912" cy="793750"/>
          </a:xfrm>
          <a:prstGeom prst="horizontalScroll">
            <a:avLst>
              <a:gd fmla="val 12500" name="adj"/>
            </a:avLst>
          </a:prstGeom>
          <a:solidFill>
            <a:srgbClr val="FFCCCC"/>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 name="Shape 309"/>
          <p:cNvSpPr txBox="1"/>
          <p:nvPr>
            <p:ph type="title"/>
          </p:nvPr>
        </p:nvSpPr>
        <p:spPr>
          <a:xfrm>
            <a:off x="685800" y="344488"/>
            <a:ext cx="7772400" cy="6064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40"/>
              <a:buFont typeface="Arial"/>
              <a:buNone/>
            </a:pPr>
            <a:r>
              <a:rPr b="0" i="0" lang="en-US" sz="3240" u="none" cap="none" strike="noStrike">
                <a:solidFill>
                  <a:schemeClr val="dk1"/>
                </a:solidFill>
                <a:latin typeface="Arial"/>
                <a:ea typeface="Arial"/>
                <a:cs typeface="Arial"/>
                <a:sym typeface="Arial"/>
              </a:rPr>
              <a:t>Object Resolution and NA</a:t>
            </a:r>
            <a:endParaRPr b="0" i="0" sz="3240" u="none" cap="none" strike="noStrike">
              <a:solidFill>
                <a:schemeClr val="dk1"/>
              </a:solidFill>
              <a:latin typeface="Arial"/>
              <a:ea typeface="Arial"/>
              <a:cs typeface="Arial"/>
              <a:sym typeface="Arial"/>
            </a:endParaRPr>
          </a:p>
        </p:txBody>
      </p:sp>
      <p:sp>
        <p:nvSpPr>
          <p:cNvPr id="310" name="Shape 310"/>
          <p:cNvSpPr txBox="1"/>
          <p:nvPr>
            <p:ph idx="1" type="body"/>
          </p:nvPr>
        </p:nvSpPr>
        <p:spPr>
          <a:xfrm>
            <a:off x="1457325" y="1295400"/>
            <a:ext cx="6146800" cy="16478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Examples:</a:t>
            </a:r>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spcBef>
                <a:spcPts val="48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40 x 1.3 N.A. objective at 530 nm light</a:t>
            </a:r>
            <a:endParaRPr/>
          </a:p>
        </p:txBody>
      </p:sp>
      <p:sp>
        <p:nvSpPr>
          <p:cNvPr id="311" name="Shape 311"/>
          <p:cNvSpPr/>
          <p:nvPr/>
        </p:nvSpPr>
        <p:spPr>
          <a:xfrm>
            <a:off x="1292225" y="3851275"/>
            <a:ext cx="6157913" cy="793750"/>
          </a:xfrm>
          <a:prstGeom prst="horizontalScroll">
            <a:avLst>
              <a:gd fmla="val 12500" name="adj"/>
            </a:avLst>
          </a:prstGeom>
          <a:solidFill>
            <a:srgbClr val="FFCCCC"/>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 name="Shape 312"/>
          <p:cNvSpPr/>
          <p:nvPr/>
        </p:nvSpPr>
        <p:spPr>
          <a:xfrm>
            <a:off x="2353784" y="3219450"/>
            <a:ext cx="541816"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NA</a:t>
            </a:r>
            <a:endParaRPr sz="2000">
              <a:solidFill>
                <a:schemeClr val="dk1"/>
              </a:solidFill>
              <a:latin typeface="Arial"/>
              <a:ea typeface="Arial"/>
              <a:cs typeface="Arial"/>
              <a:sym typeface="Arial"/>
            </a:endParaRPr>
          </a:p>
        </p:txBody>
      </p:sp>
      <p:cxnSp>
        <p:nvCxnSpPr>
          <p:cNvPr id="313" name="Shape 313"/>
          <p:cNvCxnSpPr/>
          <p:nvPr/>
        </p:nvCxnSpPr>
        <p:spPr>
          <a:xfrm>
            <a:off x="2139950" y="3216275"/>
            <a:ext cx="1084262" cy="0"/>
          </a:xfrm>
          <a:prstGeom prst="straightConnector1">
            <a:avLst/>
          </a:prstGeom>
          <a:noFill/>
          <a:ln cap="flat" cmpd="sng" w="12700">
            <a:solidFill>
              <a:schemeClr val="dk1"/>
            </a:solidFill>
            <a:prstDash val="solid"/>
            <a:round/>
            <a:headEnd len="med" w="med" type="none"/>
            <a:tailEnd len="med" w="med" type="none"/>
          </a:ln>
        </p:spPr>
      </p:cxnSp>
      <p:sp>
        <p:nvSpPr>
          <p:cNvPr id="314" name="Shape 314"/>
          <p:cNvSpPr/>
          <p:nvPr/>
        </p:nvSpPr>
        <p:spPr>
          <a:xfrm>
            <a:off x="2209800" y="2807138"/>
            <a:ext cx="697800" cy="52050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0.61</a:t>
            </a:r>
            <a:endParaRPr sz="2800">
              <a:solidFill>
                <a:schemeClr val="dk1"/>
              </a:solidFill>
              <a:latin typeface="Arial"/>
              <a:ea typeface="Arial"/>
              <a:cs typeface="Arial"/>
              <a:sym typeface="Arial"/>
            </a:endParaRPr>
          </a:p>
        </p:txBody>
      </p:sp>
      <p:sp>
        <p:nvSpPr>
          <p:cNvPr id="315" name="Shape 315"/>
          <p:cNvSpPr/>
          <p:nvPr/>
        </p:nvSpPr>
        <p:spPr>
          <a:xfrm>
            <a:off x="3962400" y="2868613"/>
            <a:ext cx="1879797"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2000" u="sng">
                <a:solidFill>
                  <a:schemeClr val="dk1"/>
                </a:solidFill>
                <a:latin typeface="Arial"/>
                <a:ea typeface="Arial"/>
                <a:cs typeface="Arial"/>
                <a:sym typeface="Arial"/>
              </a:rPr>
              <a:t>0.61 x 0.00053</a:t>
            </a:r>
            <a:endParaRPr sz="2000" u="sng">
              <a:solidFill>
                <a:schemeClr val="dk1"/>
              </a:solidFill>
              <a:latin typeface="Arial"/>
              <a:ea typeface="Arial"/>
              <a:cs typeface="Arial"/>
              <a:sym typeface="Arial"/>
            </a:endParaRPr>
          </a:p>
        </p:txBody>
      </p:sp>
      <p:sp>
        <p:nvSpPr>
          <p:cNvPr id="316" name="Shape 316"/>
          <p:cNvSpPr/>
          <p:nvPr/>
        </p:nvSpPr>
        <p:spPr>
          <a:xfrm>
            <a:off x="4381314" y="3173413"/>
            <a:ext cx="539286"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1.3</a:t>
            </a:r>
            <a:endParaRPr sz="2000">
              <a:solidFill>
                <a:schemeClr val="dk1"/>
              </a:solidFill>
              <a:latin typeface="Arial"/>
              <a:ea typeface="Arial"/>
              <a:cs typeface="Arial"/>
              <a:sym typeface="Arial"/>
            </a:endParaRPr>
          </a:p>
        </p:txBody>
      </p:sp>
      <p:sp>
        <p:nvSpPr>
          <p:cNvPr id="317" name="Shape 317"/>
          <p:cNvSpPr/>
          <p:nvPr/>
        </p:nvSpPr>
        <p:spPr>
          <a:xfrm>
            <a:off x="5979547" y="2971800"/>
            <a:ext cx="1335653"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 0.25</a:t>
            </a:r>
            <a:endParaRPr/>
          </a:p>
        </p:txBody>
      </p:sp>
      <p:sp>
        <p:nvSpPr>
          <p:cNvPr id="318" name="Shape 318"/>
          <p:cNvSpPr txBox="1"/>
          <p:nvPr/>
        </p:nvSpPr>
        <p:spPr>
          <a:xfrm>
            <a:off x="3398769" y="3044796"/>
            <a:ext cx="397012" cy="40011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dk1"/>
                </a:solidFill>
                <a:latin typeface="Arial"/>
                <a:ea typeface="Arial"/>
                <a:cs typeface="Arial"/>
                <a:sym typeface="Arial"/>
              </a:rPr>
              <a:t>=</a:t>
            </a:r>
            <a:endParaRPr/>
          </a:p>
        </p:txBody>
      </p:sp>
      <p:sp>
        <p:nvSpPr>
          <p:cNvPr id="319" name="Shape 319"/>
          <p:cNvSpPr/>
          <p:nvPr/>
        </p:nvSpPr>
        <p:spPr>
          <a:xfrm>
            <a:off x="1271444" y="4026843"/>
            <a:ext cx="5891356" cy="46166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40 x 0.65 N.A. objective at 530 nm light</a:t>
            </a:r>
            <a:endParaRPr/>
          </a:p>
        </p:txBody>
      </p:sp>
      <p:sp>
        <p:nvSpPr>
          <p:cNvPr id="320" name="Shape 320"/>
          <p:cNvSpPr/>
          <p:nvPr/>
        </p:nvSpPr>
        <p:spPr>
          <a:xfrm>
            <a:off x="2209800" y="5092700"/>
            <a:ext cx="541816"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NA</a:t>
            </a:r>
            <a:endParaRPr sz="2000">
              <a:solidFill>
                <a:schemeClr val="dk1"/>
              </a:solidFill>
              <a:latin typeface="Arial"/>
              <a:ea typeface="Arial"/>
              <a:cs typeface="Arial"/>
              <a:sym typeface="Arial"/>
            </a:endParaRPr>
          </a:p>
        </p:txBody>
      </p:sp>
      <p:cxnSp>
        <p:nvCxnSpPr>
          <p:cNvPr id="321" name="Shape 321"/>
          <p:cNvCxnSpPr/>
          <p:nvPr/>
        </p:nvCxnSpPr>
        <p:spPr>
          <a:xfrm>
            <a:off x="2063750" y="5089525"/>
            <a:ext cx="1084262" cy="0"/>
          </a:xfrm>
          <a:prstGeom prst="straightConnector1">
            <a:avLst/>
          </a:prstGeom>
          <a:noFill/>
          <a:ln cap="flat" cmpd="sng" w="12700">
            <a:solidFill>
              <a:schemeClr val="dk1"/>
            </a:solidFill>
            <a:prstDash val="solid"/>
            <a:round/>
            <a:headEnd len="med" w="med" type="none"/>
            <a:tailEnd len="med" w="med" type="none"/>
          </a:ln>
        </p:spPr>
      </p:cxnSp>
      <p:sp>
        <p:nvSpPr>
          <p:cNvPr id="322" name="Shape 322"/>
          <p:cNvSpPr/>
          <p:nvPr/>
        </p:nvSpPr>
        <p:spPr>
          <a:xfrm>
            <a:off x="3886200" y="4741863"/>
            <a:ext cx="1951056"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2000" u="sng">
                <a:solidFill>
                  <a:schemeClr val="dk1"/>
                </a:solidFill>
                <a:latin typeface="Arial"/>
                <a:ea typeface="Arial"/>
                <a:cs typeface="Arial"/>
                <a:sym typeface="Arial"/>
              </a:rPr>
              <a:t>0.61 x 0.00053</a:t>
            </a:r>
            <a:endParaRPr sz="2000" u="sng">
              <a:solidFill>
                <a:schemeClr val="dk1"/>
              </a:solidFill>
              <a:latin typeface="Arial"/>
              <a:ea typeface="Arial"/>
              <a:cs typeface="Arial"/>
              <a:sym typeface="Arial"/>
            </a:endParaRPr>
          </a:p>
        </p:txBody>
      </p:sp>
      <p:sp>
        <p:nvSpPr>
          <p:cNvPr id="323" name="Shape 323"/>
          <p:cNvSpPr/>
          <p:nvPr/>
        </p:nvSpPr>
        <p:spPr>
          <a:xfrm>
            <a:off x="4419600" y="5046663"/>
            <a:ext cx="681928"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0.65</a:t>
            </a:r>
            <a:endParaRPr sz="2000">
              <a:solidFill>
                <a:schemeClr val="dk1"/>
              </a:solidFill>
              <a:latin typeface="Arial"/>
              <a:ea typeface="Arial"/>
              <a:cs typeface="Arial"/>
              <a:sym typeface="Arial"/>
            </a:endParaRPr>
          </a:p>
        </p:txBody>
      </p:sp>
      <p:sp>
        <p:nvSpPr>
          <p:cNvPr id="324" name="Shape 324"/>
          <p:cNvSpPr/>
          <p:nvPr/>
        </p:nvSpPr>
        <p:spPr>
          <a:xfrm>
            <a:off x="6019800" y="4876800"/>
            <a:ext cx="1478295"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 0.405</a:t>
            </a:r>
            <a:endParaRPr/>
          </a:p>
        </p:txBody>
      </p:sp>
      <p:sp>
        <p:nvSpPr>
          <p:cNvPr id="325" name="Shape 325"/>
          <p:cNvSpPr txBox="1"/>
          <p:nvPr/>
        </p:nvSpPr>
        <p:spPr>
          <a:xfrm>
            <a:off x="3322569" y="4918046"/>
            <a:ext cx="397012" cy="40011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2000">
                <a:solidFill>
                  <a:schemeClr val="dk1"/>
                </a:solidFill>
                <a:latin typeface="Arial"/>
                <a:ea typeface="Arial"/>
                <a:cs typeface="Arial"/>
                <a:sym typeface="Arial"/>
              </a:rPr>
              <a:t>=</a:t>
            </a:r>
            <a:endParaRPr/>
          </a:p>
        </p:txBody>
      </p:sp>
      <p:sp>
        <p:nvSpPr>
          <p:cNvPr id="326" name="Shape 326"/>
          <p:cNvSpPr/>
          <p:nvPr/>
        </p:nvSpPr>
        <p:spPr>
          <a:xfrm>
            <a:off x="0" y="1219200"/>
            <a:ext cx="9144000" cy="42863"/>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pic>
        <p:nvPicPr>
          <p:cNvPr descr="http://zeiss-campus.magnet.fsu.edu/articles/basics/images/opticalsystemfigure1.jpg" id="327" name="Shape 327"/>
          <p:cNvPicPr preferRelativeResize="0"/>
          <p:nvPr/>
        </p:nvPicPr>
        <p:blipFill rotWithShape="1">
          <a:blip r:embed="rId3">
            <a:alphaModFix/>
          </a:blip>
          <a:srcRect b="6875" l="14607" r="52809" t="8869"/>
          <a:stretch/>
        </p:blipFill>
        <p:spPr>
          <a:xfrm>
            <a:off x="8001000" y="228600"/>
            <a:ext cx="697831" cy="914400"/>
          </a:xfrm>
          <a:prstGeom prst="rect">
            <a:avLst/>
          </a:prstGeom>
          <a:noFill/>
          <a:ln>
            <a:noFill/>
          </a:ln>
        </p:spPr>
      </p:pic>
      <p:sp>
        <p:nvSpPr>
          <p:cNvPr id="328" name="Shape 328"/>
          <p:cNvSpPr/>
          <p:nvPr/>
        </p:nvSpPr>
        <p:spPr>
          <a:xfrm>
            <a:off x="2133600" y="4572000"/>
            <a:ext cx="950256" cy="52065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0.61 </a:t>
            </a:r>
            <a:endParaRPr sz="2800">
              <a:solidFill>
                <a:schemeClr val="dk1"/>
              </a:solidFill>
              <a:latin typeface="Arial"/>
              <a:ea typeface="Arial"/>
              <a:cs typeface="Arial"/>
              <a:sym typeface="Arial"/>
            </a:endParaRPr>
          </a:p>
        </p:txBody>
      </p:sp>
      <p:grpSp>
        <p:nvGrpSpPr>
          <p:cNvPr id="329" name="Shape 329"/>
          <p:cNvGrpSpPr/>
          <p:nvPr/>
        </p:nvGrpSpPr>
        <p:grpSpPr>
          <a:xfrm>
            <a:off x="2873977" y="2944783"/>
            <a:ext cx="112222" cy="190371"/>
            <a:chOff x="2874025" y="2807950"/>
            <a:chExt cx="158550" cy="251050"/>
          </a:xfrm>
        </p:grpSpPr>
        <p:sp>
          <p:nvSpPr>
            <p:cNvPr id="330" name="Shape 330"/>
            <p:cNvSpPr/>
            <p:nvPr/>
          </p:nvSpPr>
          <p:spPr>
            <a:xfrm>
              <a:off x="2887225" y="2807950"/>
              <a:ext cx="145350" cy="251050"/>
            </a:xfrm>
            <a:custGeom>
              <a:pathLst>
                <a:path extrusionOk="0" h="10042" w="5814">
                  <a:moveTo>
                    <a:pt x="0" y="0"/>
                  </a:moveTo>
                  <a:cubicBezTo>
                    <a:pt x="2275" y="3128"/>
                    <a:pt x="5056" y="6249"/>
                    <a:pt x="5814" y="10042"/>
                  </a:cubicBezTo>
                </a:path>
              </a:pathLst>
            </a:custGeom>
            <a:noFill/>
            <a:ln cap="flat" cmpd="sng" w="19050">
              <a:solidFill>
                <a:schemeClr val="dk2"/>
              </a:solidFill>
              <a:prstDash val="solid"/>
              <a:round/>
              <a:headEnd len="med" w="med" type="none"/>
              <a:tailEnd len="med" w="med" type="none"/>
            </a:ln>
          </p:spPr>
        </p:sp>
        <p:sp>
          <p:nvSpPr>
            <p:cNvPr id="331" name="Shape 331"/>
            <p:cNvSpPr/>
            <p:nvPr/>
          </p:nvSpPr>
          <p:spPr>
            <a:xfrm>
              <a:off x="2874025" y="2913650"/>
              <a:ext cx="92500" cy="125550"/>
            </a:xfrm>
            <a:custGeom>
              <a:pathLst>
                <a:path extrusionOk="0" h="5022" w="3700">
                  <a:moveTo>
                    <a:pt x="3700" y="0"/>
                  </a:moveTo>
                  <a:cubicBezTo>
                    <a:pt x="2401" y="1623"/>
                    <a:pt x="929" y="3162"/>
                    <a:pt x="0" y="5022"/>
                  </a:cubicBezTo>
                </a:path>
              </a:pathLst>
            </a:custGeom>
            <a:noFill/>
            <a:ln cap="flat" cmpd="sng" w="19050">
              <a:solidFill>
                <a:schemeClr val="dk2"/>
              </a:solidFill>
              <a:prstDash val="solid"/>
              <a:round/>
              <a:headEnd len="med" w="med" type="none"/>
              <a:tailEnd len="med" w="med" type="none"/>
            </a:ln>
          </p:spPr>
        </p:sp>
      </p:grpSp>
      <p:grpSp>
        <p:nvGrpSpPr>
          <p:cNvPr id="332" name="Shape 332"/>
          <p:cNvGrpSpPr/>
          <p:nvPr/>
        </p:nvGrpSpPr>
        <p:grpSpPr>
          <a:xfrm>
            <a:off x="2751627" y="4695420"/>
            <a:ext cx="112222" cy="190371"/>
            <a:chOff x="2874025" y="2807950"/>
            <a:chExt cx="158550" cy="251050"/>
          </a:xfrm>
        </p:grpSpPr>
        <p:sp>
          <p:nvSpPr>
            <p:cNvPr id="333" name="Shape 333"/>
            <p:cNvSpPr/>
            <p:nvPr/>
          </p:nvSpPr>
          <p:spPr>
            <a:xfrm>
              <a:off x="2887225" y="2807950"/>
              <a:ext cx="145350" cy="251050"/>
            </a:xfrm>
            <a:custGeom>
              <a:pathLst>
                <a:path extrusionOk="0" h="10042" w="5814">
                  <a:moveTo>
                    <a:pt x="0" y="0"/>
                  </a:moveTo>
                  <a:cubicBezTo>
                    <a:pt x="2275" y="3128"/>
                    <a:pt x="5056" y="6249"/>
                    <a:pt x="5814" y="10042"/>
                  </a:cubicBezTo>
                </a:path>
              </a:pathLst>
            </a:custGeom>
            <a:noFill/>
            <a:ln cap="flat" cmpd="sng" w="19050">
              <a:solidFill>
                <a:schemeClr val="dk2"/>
              </a:solidFill>
              <a:prstDash val="solid"/>
              <a:round/>
              <a:headEnd len="med" w="med" type="none"/>
              <a:tailEnd len="med" w="med" type="none"/>
            </a:ln>
          </p:spPr>
        </p:sp>
        <p:sp>
          <p:nvSpPr>
            <p:cNvPr id="334" name="Shape 334"/>
            <p:cNvSpPr/>
            <p:nvPr/>
          </p:nvSpPr>
          <p:spPr>
            <a:xfrm>
              <a:off x="2874025" y="2913650"/>
              <a:ext cx="92500" cy="125550"/>
            </a:xfrm>
            <a:custGeom>
              <a:pathLst>
                <a:path extrusionOk="0" h="5022" w="3700">
                  <a:moveTo>
                    <a:pt x="3700" y="0"/>
                  </a:moveTo>
                  <a:cubicBezTo>
                    <a:pt x="2401" y="1623"/>
                    <a:pt x="929" y="3162"/>
                    <a:pt x="0" y="5022"/>
                  </a:cubicBezTo>
                </a:path>
              </a:pathLst>
            </a:custGeom>
            <a:noFill/>
            <a:ln cap="flat" cmpd="sng" w="19050">
              <a:solidFill>
                <a:schemeClr val="dk2"/>
              </a:solidFill>
              <a:prstDash val="solid"/>
              <a:round/>
              <a:headEnd len="med" w="med" type="none"/>
              <a:tailEnd len="med" w="med" type="none"/>
            </a:ln>
          </p:spPr>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609600" y="3048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Z-resolution</a:t>
            </a:r>
            <a:br>
              <a:rPr b="0" i="0" lang="en-US" sz="3200" u="none" cap="none" strike="noStrike">
                <a:solidFill>
                  <a:schemeClr val="dk1"/>
                </a:solidFill>
                <a:latin typeface="Arial"/>
                <a:ea typeface="Arial"/>
                <a:cs typeface="Arial"/>
                <a:sym typeface="Arial"/>
              </a:rPr>
            </a:br>
            <a:endParaRPr b="0" i="0" sz="3200" u="none" cap="none" strike="noStrike">
              <a:solidFill>
                <a:schemeClr val="dk1"/>
              </a:solidFill>
              <a:latin typeface="Arial"/>
              <a:ea typeface="Arial"/>
              <a:cs typeface="Arial"/>
              <a:sym typeface="Arial"/>
            </a:endParaRPr>
          </a:p>
        </p:txBody>
      </p:sp>
      <p:sp>
        <p:nvSpPr>
          <p:cNvPr id="341" name="Shape 341"/>
          <p:cNvSpPr/>
          <p:nvPr/>
        </p:nvSpPr>
        <p:spPr>
          <a:xfrm>
            <a:off x="4792184" y="2214562"/>
            <a:ext cx="747000" cy="582211"/>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NA</a:t>
            </a:r>
            <a:endParaRPr sz="3200">
              <a:solidFill>
                <a:schemeClr val="dk1"/>
              </a:solidFill>
              <a:latin typeface="Arial"/>
              <a:ea typeface="Arial"/>
              <a:cs typeface="Arial"/>
              <a:sym typeface="Arial"/>
            </a:endParaRPr>
          </a:p>
        </p:txBody>
      </p:sp>
      <p:cxnSp>
        <p:nvCxnSpPr>
          <p:cNvPr id="342" name="Shape 342"/>
          <p:cNvCxnSpPr/>
          <p:nvPr/>
        </p:nvCxnSpPr>
        <p:spPr>
          <a:xfrm>
            <a:off x="4578350" y="2211387"/>
            <a:ext cx="1084262" cy="0"/>
          </a:xfrm>
          <a:prstGeom prst="straightConnector1">
            <a:avLst/>
          </a:prstGeom>
          <a:noFill/>
          <a:ln cap="flat" cmpd="sng" w="12700">
            <a:solidFill>
              <a:schemeClr val="dk1"/>
            </a:solidFill>
            <a:prstDash val="solid"/>
            <a:round/>
            <a:headEnd len="med" w="med" type="none"/>
            <a:tailEnd len="med" w="med" type="none"/>
          </a:ln>
        </p:spPr>
      </p:cxnSp>
      <p:sp>
        <p:nvSpPr>
          <p:cNvPr id="343" name="Shape 343"/>
          <p:cNvSpPr/>
          <p:nvPr/>
        </p:nvSpPr>
        <p:spPr>
          <a:xfrm>
            <a:off x="4648200" y="1676400"/>
            <a:ext cx="1376981" cy="705321"/>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0.61 </a:t>
            </a:r>
            <a:r>
              <a:rPr lang="en-US" sz="4000">
                <a:solidFill>
                  <a:schemeClr val="dk1"/>
                </a:solidFill>
                <a:latin typeface="Arial"/>
                <a:ea typeface="Arial"/>
                <a:cs typeface="Arial"/>
                <a:sym typeface="Arial"/>
              </a:rPr>
              <a:t></a:t>
            </a:r>
            <a:endParaRPr sz="4000">
              <a:solidFill>
                <a:schemeClr val="dk1"/>
              </a:solidFill>
              <a:latin typeface="Arial"/>
              <a:ea typeface="Arial"/>
              <a:cs typeface="Arial"/>
              <a:sym typeface="Arial"/>
            </a:endParaRPr>
          </a:p>
        </p:txBody>
      </p:sp>
      <p:sp>
        <p:nvSpPr>
          <p:cNvPr id="344" name="Shape 344"/>
          <p:cNvSpPr txBox="1"/>
          <p:nvPr/>
        </p:nvSpPr>
        <p:spPr>
          <a:xfrm>
            <a:off x="2667000" y="1915180"/>
            <a:ext cx="166134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D</a:t>
            </a:r>
            <a:r>
              <a:rPr baseline="-25000" lang="en-US" sz="2800">
                <a:solidFill>
                  <a:schemeClr val="dk1"/>
                </a:solidFill>
                <a:latin typeface="Arial"/>
                <a:ea typeface="Arial"/>
                <a:cs typeface="Arial"/>
                <a:sym typeface="Arial"/>
              </a:rPr>
              <a:t>x</a:t>
            </a:r>
            <a:r>
              <a:rPr lang="en-US" sz="2800">
                <a:solidFill>
                  <a:schemeClr val="dk1"/>
                </a:solidFill>
                <a:latin typeface="Arial"/>
                <a:ea typeface="Arial"/>
                <a:cs typeface="Arial"/>
                <a:sym typeface="Arial"/>
              </a:rPr>
              <a:t> = D</a:t>
            </a:r>
            <a:r>
              <a:rPr baseline="-25000" lang="en-US" sz="2800">
                <a:solidFill>
                  <a:schemeClr val="dk1"/>
                </a:solidFill>
                <a:latin typeface="Arial"/>
                <a:ea typeface="Arial"/>
                <a:cs typeface="Arial"/>
                <a:sym typeface="Arial"/>
              </a:rPr>
              <a:t>y</a:t>
            </a:r>
            <a:r>
              <a:rPr lang="en-US" sz="2800">
                <a:solidFill>
                  <a:schemeClr val="dk1"/>
                </a:solidFill>
                <a:latin typeface="Arial"/>
                <a:ea typeface="Arial"/>
                <a:cs typeface="Arial"/>
                <a:sym typeface="Arial"/>
              </a:rPr>
              <a:t> = </a:t>
            </a:r>
            <a:endParaRPr sz="2800">
              <a:solidFill>
                <a:schemeClr val="dk1"/>
              </a:solidFill>
              <a:latin typeface="Arial"/>
              <a:ea typeface="Arial"/>
              <a:cs typeface="Arial"/>
              <a:sym typeface="Arial"/>
            </a:endParaRPr>
          </a:p>
        </p:txBody>
      </p:sp>
      <p:sp>
        <p:nvSpPr>
          <p:cNvPr id="345" name="Shape 345"/>
          <p:cNvSpPr txBox="1"/>
          <p:nvPr/>
        </p:nvSpPr>
        <p:spPr>
          <a:xfrm>
            <a:off x="3241678" y="3503712"/>
            <a:ext cx="87312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D</a:t>
            </a:r>
            <a:r>
              <a:rPr baseline="-25000" lang="en-US" sz="2800">
                <a:solidFill>
                  <a:schemeClr val="dk1"/>
                </a:solidFill>
                <a:latin typeface="Arial"/>
                <a:ea typeface="Arial"/>
                <a:cs typeface="Arial"/>
                <a:sym typeface="Arial"/>
              </a:rPr>
              <a:t>z</a:t>
            </a:r>
            <a:r>
              <a:rPr lang="en-US" sz="2800">
                <a:solidFill>
                  <a:schemeClr val="dk1"/>
                </a:solidFill>
                <a:latin typeface="Arial"/>
                <a:ea typeface="Arial"/>
                <a:cs typeface="Arial"/>
                <a:sym typeface="Arial"/>
              </a:rPr>
              <a:t> =</a:t>
            </a:r>
            <a:endParaRPr sz="2800">
              <a:solidFill>
                <a:schemeClr val="dk1"/>
              </a:solidFill>
              <a:latin typeface="Arial"/>
              <a:ea typeface="Arial"/>
              <a:cs typeface="Arial"/>
              <a:sym typeface="Arial"/>
            </a:endParaRPr>
          </a:p>
        </p:txBody>
      </p:sp>
      <p:sp>
        <p:nvSpPr>
          <p:cNvPr id="346" name="Shape 346"/>
          <p:cNvSpPr txBox="1"/>
          <p:nvPr/>
        </p:nvSpPr>
        <p:spPr>
          <a:xfrm>
            <a:off x="4724400" y="3362980"/>
            <a:ext cx="68119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n  </a:t>
            </a:r>
            <a:endParaRPr/>
          </a:p>
        </p:txBody>
      </p:sp>
      <p:cxnSp>
        <p:nvCxnSpPr>
          <p:cNvPr id="347" name="Shape 347"/>
          <p:cNvCxnSpPr/>
          <p:nvPr/>
        </p:nvCxnSpPr>
        <p:spPr>
          <a:xfrm>
            <a:off x="4419600" y="3808512"/>
            <a:ext cx="1084262" cy="0"/>
          </a:xfrm>
          <a:prstGeom prst="straightConnector1">
            <a:avLst/>
          </a:prstGeom>
          <a:noFill/>
          <a:ln cap="flat" cmpd="sng" w="12700">
            <a:solidFill>
              <a:schemeClr val="dk1"/>
            </a:solidFill>
            <a:prstDash val="solid"/>
            <a:round/>
            <a:headEnd len="med" w="med" type="none"/>
            <a:tailEnd len="med" w="med" type="none"/>
          </a:ln>
        </p:spPr>
      </p:cxnSp>
      <p:sp>
        <p:nvSpPr>
          <p:cNvPr id="348" name="Shape 348"/>
          <p:cNvSpPr txBox="1"/>
          <p:nvPr/>
        </p:nvSpPr>
        <p:spPr>
          <a:xfrm>
            <a:off x="4572000" y="3896380"/>
            <a:ext cx="10567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(NA)</a:t>
            </a:r>
            <a:r>
              <a:rPr baseline="30000" lang="en-US" sz="2800">
                <a:solidFill>
                  <a:schemeClr val="dk1"/>
                </a:solidFill>
                <a:latin typeface="Arial"/>
                <a:ea typeface="Arial"/>
                <a:cs typeface="Arial"/>
                <a:sym typeface="Arial"/>
              </a:rPr>
              <a:t>2</a:t>
            </a:r>
            <a:endParaRPr baseline="30000" sz="2800">
              <a:solidFill>
                <a:schemeClr val="dk1"/>
              </a:solidFill>
              <a:latin typeface="Arial"/>
              <a:ea typeface="Arial"/>
              <a:cs typeface="Arial"/>
              <a:sym typeface="Arial"/>
            </a:endParaRPr>
          </a:p>
        </p:txBody>
      </p:sp>
      <p:pic>
        <p:nvPicPr>
          <p:cNvPr id="349" name="Shape 349"/>
          <p:cNvPicPr preferRelativeResize="0"/>
          <p:nvPr/>
        </p:nvPicPr>
        <p:blipFill rotWithShape="1">
          <a:blip r:embed="rId3">
            <a:alphaModFix/>
          </a:blip>
          <a:srcRect b="0" l="0" r="0" t="0"/>
          <a:stretch/>
        </p:blipFill>
        <p:spPr>
          <a:xfrm>
            <a:off x="304800" y="990600"/>
            <a:ext cx="8699500" cy="5105400"/>
          </a:xfrm>
          <a:prstGeom prst="rect">
            <a:avLst/>
          </a:prstGeom>
          <a:noFill/>
          <a:ln>
            <a:noFill/>
          </a:ln>
        </p:spPr>
      </p:pic>
      <p:pic>
        <p:nvPicPr>
          <p:cNvPr descr="http://zeiss-campus.magnet.fsu.edu/articles/basics/images/opticalsystemfigure1.jpg" id="350" name="Shape 350"/>
          <p:cNvPicPr preferRelativeResize="0"/>
          <p:nvPr/>
        </p:nvPicPr>
        <p:blipFill rotWithShape="1">
          <a:blip r:embed="rId4">
            <a:alphaModFix/>
          </a:blip>
          <a:srcRect b="6875" l="14607" r="52809" t="8869"/>
          <a:stretch/>
        </p:blipFill>
        <p:spPr>
          <a:xfrm>
            <a:off x="8001000" y="76200"/>
            <a:ext cx="697831" cy="914400"/>
          </a:xfrm>
          <a:prstGeom prst="rect">
            <a:avLst/>
          </a:prstGeom>
          <a:noFill/>
          <a:ln>
            <a:noFill/>
          </a:ln>
        </p:spPr>
      </p:pic>
      <p:sp>
        <p:nvSpPr>
          <p:cNvPr id="351" name="Shape 351"/>
          <p:cNvSpPr/>
          <p:nvPr/>
        </p:nvSpPr>
        <p:spPr>
          <a:xfrm>
            <a:off x="0" y="1219200"/>
            <a:ext cx="9144000" cy="42863"/>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type="title"/>
          </p:nvPr>
        </p:nvSpPr>
        <p:spPr>
          <a:xfrm>
            <a:off x="1058863" y="228600"/>
            <a:ext cx="69088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420"/>
              <a:buFont typeface="Arial"/>
              <a:buNone/>
            </a:pPr>
            <a:r>
              <a:rPr b="0" i="0" lang="en-US" sz="3420" u="none" cap="none" strike="noStrike">
                <a:solidFill>
                  <a:schemeClr val="dk1"/>
                </a:solidFill>
                <a:latin typeface="Arial"/>
                <a:ea typeface="Arial"/>
                <a:cs typeface="Arial"/>
                <a:sym typeface="Arial"/>
              </a:rPr>
              <a:t>GFP</a:t>
            </a:r>
            <a:br>
              <a:rPr b="0" i="0" lang="en-US" sz="3420" u="none" cap="none" strike="noStrike">
                <a:solidFill>
                  <a:schemeClr val="dk1"/>
                </a:solidFill>
                <a:latin typeface="Arial"/>
                <a:ea typeface="Arial"/>
                <a:cs typeface="Arial"/>
                <a:sym typeface="Arial"/>
              </a:rPr>
            </a:br>
            <a:r>
              <a:rPr b="0" i="1" lang="en-US" sz="3600" u="none" cap="none" strike="noStrike">
                <a:solidFill>
                  <a:schemeClr val="dk1"/>
                </a:solidFill>
                <a:latin typeface="Arial"/>
                <a:ea typeface="Arial"/>
                <a:cs typeface="Arial"/>
                <a:sym typeface="Arial"/>
              </a:rPr>
              <a:t>Green Fluorescent Protein</a:t>
            </a:r>
            <a:br>
              <a:rPr b="0" i="0" lang="en-US" sz="3600" u="none" cap="none" strike="noStrike">
                <a:solidFill>
                  <a:schemeClr val="dk1"/>
                </a:solidFill>
                <a:latin typeface="Arial"/>
                <a:ea typeface="Arial"/>
                <a:cs typeface="Arial"/>
                <a:sym typeface="Arial"/>
              </a:rPr>
            </a:br>
            <a:endParaRPr b="0" i="0" sz="3420" u="none" cap="none" strike="noStrike">
              <a:solidFill>
                <a:schemeClr val="dk1"/>
              </a:solidFill>
              <a:latin typeface="Arial"/>
              <a:ea typeface="Arial"/>
              <a:cs typeface="Arial"/>
              <a:sym typeface="Arial"/>
            </a:endParaRPr>
          </a:p>
        </p:txBody>
      </p:sp>
      <p:sp>
        <p:nvSpPr>
          <p:cNvPr id="357" name="Shape 357"/>
          <p:cNvSpPr txBox="1"/>
          <p:nvPr>
            <p:ph idx="1" type="body"/>
          </p:nvPr>
        </p:nvSpPr>
        <p:spPr>
          <a:xfrm>
            <a:off x="228600" y="1524000"/>
            <a:ext cx="6421437"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GFP is from the chemiluminescent jellyfish </a:t>
            </a:r>
            <a:r>
              <a:rPr b="0" i="1" lang="en-US" sz="2000" u="none" cap="none" strike="noStrike">
                <a:solidFill>
                  <a:schemeClr val="dk1"/>
                </a:solidFill>
                <a:latin typeface="Arial"/>
                <a:ea typeface="Arial"/>
                <a:cs typeface="Arial"/>
                <a:sym typeface="Arial"/>
              </a:rPr>
              <a:t>Aequorea victoria </a:t>
            </a:r>
            <a:r>
              <a:rPr lang="en-US" sz="2000"/>
              <a:t>(heavily mutated at this point)</a:t>
            </a:r>
            <a:endParaRPr b="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Excitation maxima at 395 and 470 nm (blue). Peak emission at 509 nm (green)</a:t>
            </a:r>
            <a:endParaRPr/>
          </a:p>
          <a:p>
            <a:pPr indent="-342900" lvl="0" marL="342900" marR="0" rtl="0" algn="l">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Major initial application was as a reporter gene for assay of promoter activity</a:t>
            </a:r>
            <a:endParaRPr/>
          </a:p>
          <a:p>
            <a:pPr indent="-342900" lvl="0" marL="342900" marR="0" rtl="0" algn="l">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Now, it’s often fused to a protein of interest to track movement, localization, etc.</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Requires no added substrates</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ts val="2000"/>
              <a:buFont typeface="Arial"/>
              <a:buChar char="•"/>
            </a:pPr>
            <a:r>
              <a:rPr lang="en-US" sz="2000"/>
              <a:t>Variations: split GFP, circularly permuted</a:t>
            </a:r>
            <a:endParaRPr sz="2000"/>
          </a:p>
        </p:txBody>
      </p:sp>
      <p:sp>
        <p:nvSpPr>
          <p:cNvPr id="358" name="Shape 358"/>
          <p:cNvSpPr/>
          <p:nvPr/>
        </p:nvSpPr>
        <p:spPr>
          <a:xfrm>
            <a:off x="0" y="11128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359" name="Shape 359"/>
          <p:cNvPicPr preferRelativeResize="0"/>
          <p:nvPr/>
        </p:nvPicPr>
        <p:blipFill rotWithShape="1">
          <a:blip r:embed="rId3">
            <a:alphaModFix/>
          </a:blip>
          <a:srcRect b="0" l="24214" r="47066" t="9118"/>
          <a:stretch/>
        </p:blipFill>
        <p:spPr>
          <a:xfrm>
            <a:off x="6517942" y="1300525"/>
            <a:ext cx="2626057" cy="3075402"/>
          </a:xfrm>
          <a:prstGeom prst="rect">
            <a:avLst/>
          </a:prstGeom>
          <a:noFill/>
          <a:ln>
            <a:noFill/>
          </a:ln>
        </p:spPr>
      </p:pic>
      <p:pic>
        <p:nvPicPr>
          <p:cNvPr id="360" name="Shape 360"/>
          <p:cNvPicPr preferRelativeResize="0"/>
          <p:nvPr/>
        </p:nvPicPr>
        <p:blipFill>
          <a:blip r:embed="rId4">
            <a:alphaModFix/>
          </a:blip>
          <a:stretch>
            <a:fillRect/>
          </a:stretch>
        </p:blipFill>
        <p:spPr>
          <a:xfrm>
            <a:off x="5535600" y="4624550"/>
            <a:ext cx="3513974" cy="1858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1058863" y="228600"/>
            <a:ext cx="69087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420"/>
              <a:buFont typeface="Arial"/>
              <a:buNone/>
            </a:pPr>
            <a:r>
              <a:rPr lang="en-US" sz="3420"/>
              <a:t>Dyes</a:t>
            </a:r>
            <a:endParaRPr b="0" i="0" sz="3420" u="none" cap="none" strike="noStrike">
              <a:solidFill>
                <a:schemeClr val="dk1"/>
              </a:solidFill>
              <a:latin typeface="Arial"/>
              <a:ea typeface="Arial"/>
              <a:cs typeface="Arial"/>
              <a:sym typeface="Arial"/>
            </a:endParaRPr>
          </a:p>
        </p:txBody>
      </p:sp>
      <p:sp>
        <p:nvSpPr>
          <p:cNvPr id="366" name="Shape 366"/>
          <p:cNvSpPr/>
          <p:nvPr/>
        </p:nvSpPr>
        <p:spPr>
          <a:xfrm>
            <a:off x="0" y="1112838"/>
            <a:ext cx="9144000" cy="42900"/>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367" name="Shape 367"/>
          <p:cNvPicPr preferRelativeResize="0"/>
          <p:nvPr/>
        </p:nvPicPr>
        <p:blipFill>
          <a:blip r:embed="rId3">
            <a:alphaModFix/>
          </a:blip>
          <a:stretch>
            <a:fillRect/>
          </a:stretch>
        </p:blipFill>
        <p:spPr>
          <a:xfrm>
            <a:off x="152400" y="1524000"/>
            <a:ext cx="5490852" cy="4085700"/>
          </a:xfrm>
          <a:prstGeom prst="rect">
            <a:avLst/>
          </a:prstGeom>
          <a:noFill/>
          <a:ln>
            <a:noFill/>
          </a:ln>
        </p:spPr>
      </p:pic>
      <p:pic>
        <p:nvPicPr>
          <p:cNvPr id="368" name="Shape 368"/>
          <p:cNvPicPr preferRelativeResize="0"/>
          <p:nvPr/>
        </p:nvPicPr>
        <p:blipFill>
          <a:blip r:embed="rId4">
            <a:alphaModFix/>
          </a:blip>
          <a:stretch>
            <a:fillRect/>
          </a:stretch>
        </p:blipFill>
        <p:spPr>
          <a:xfrm>
            <a:off x="4889150" y="4183419"/>
            <a:ext cx="4096300" cy="1945200"/>
          </a:xfrm>
          <a:prstGeom prst="rect">
            <a:avLst/>
          </a:prstGeom>
          <a:noFill/>
          <a:ln>
            <a:noFill/>
          </a:ln>
        </p:spPr>
      </p:pic>
      <p:sp>
        <p:nvSpPr>
          <p:cNvPr id="369" name="Shape 369"/>
          <p:cNvSpPr txBox="1"/>
          <p:nvPr/>
        </p:nvSpPr>
        <p:spPr>
          <a:xfrm>
            <a:off x="5992500" y="1631925"/>
            <a:ext cx="2827800" cy="159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Specificity was a problem </a:t>
            </a:r>
            <a:endParaRPr/>
          </a:p>
          <a:p>
            <a:pPr indent="0" lvl="0" marL="0">
              <a:spcBef>
                <a:spcPts val="0"/>
              </a:spcBef>
              <a:spcAft>
                <a:spcPts val="0"/>
              </a:spcAft>
              <a:buNone/>
            </a:pPr>
            <a:r>
              <a:t/>
            </a:r>
            <a:endParaRPr/>
          </a:p>
          <a:p>
            <a:pPr indent="0" lvl="0" marL="0">
              <a:spcBef>
                <a:spcPts val="0"/>
              </a:spcBef>
              <a:spcAft>
                <a:spcPts val="0"/>
              </a:spcAft>
              <a:buNone/>
            </a:pPr>
            <a:r>
              <a:rPr lang="en-US"/>
              <a:t>Newer tech like HaloTag/SNAP tag, DNA paint etc makes this easier</a:t>
            </a:r>
            <a:endParaRPr/>
          </a:p>
          <a:p>
            <a:pPr indent="0" lvl="0" marL="0">
              <a:spcBef>
                <a:spcPts val="0"/>
              </a:spcBef>
              <a:spcAft>
                <a:spcPts val="0"/>
              </a:spcAft>
              <a:buNone/>
            </a:pPr>
            <a:r>
              <a:t/>
            </a:r>
            <a:endParaRPr/>
          </a:p>
          <a:p>
            <a:pPr indent="0" lvl="0" marL="0">
              <a:spcBef>
                <a:spcPts val="0"/>
              </a:spcBef>
              <a:spcAft>
                <a:spcPts val="0"/>
              </a:spcAft>
              <a:buNone/>
            </a:pPr>
            <a:r>
              <a:rPr lang="en-US"/>
              <a:t>brighter fluors (Janelia)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Objectives</a:t>
            </a:r>
            <a:endParaRPr/>
          </a:p>
        </p:txBody>
      </p:sp>
      <p:sp>
        <p:nvSpPr>
          <p:cNvPr id="102" name="Shape 102"/>
          <p:cNvSpPr txBox="1"/>
          <p:nvPr>
            <p:ph idx="1" type="body"/>
          </p:nvPr>
        </p:nvSpPr>
        <p:spPr>
          <a:xfrm>
            <a:off x="424175" y="1362350"/>
            <a:ext cx="8229600" cy="4526100"/>
          </a:xfrm>
          <a:prstGeom prst="rect">
            <a:avLst/>
          </a:prstGeom>
        </p:spPr>
        <p:txBody>
          <a:bodyPr anchorCtr="0" anchor="t" bIns="91425" lIns="91425" spcFirstLastPara="1" rIns="91425" wrap="square" tIns="91425">
            <a:noAutofit/>
          </a:bodyPr>
          <a:lstStyle/>
          <a:p>
            <a:pPr indent="-406400" lvl="0" marL="457200">
              <a:lnSpc>
                <a:spcPct val="150000"/>
              </a:lnSpc>
              <a:spcBef>
                <a:spcPts val="560"/>
              </a:spcBef>
              <a:spcAft>
                <a:spcPts val="0"/>
              </a:spcAft>
              <a:buSzPts val="2800"/>
              <a:buAutoNum type="arabicPeriod"/>
            </a:pPr>
            <a:r>
              <a:rPr lang="en-US"/>
              <a:t>Goals of microscopy</a:t>
            </a:r>
            <a:endParaRPr/>
          </a:p>
          <a:p>
            <a:pPr indent="-406400" lvl="0" marL="457200">
              <a:lnSpc>
                <a:spcPct val="150000"/>
              </a:lnSpc>
              <a:spcBef>
                <a:spcPts val="0"/>
              </a:spcBef>
              <a:spcAft>
                <a:spcPts val="0"/>
              </a:spcAft>
              <a:buSzPts val="2800"/>
              <a:buAutoNum type="arabicPeriod"/>
            </a:pPr>
            <a:r>
              <a:rPr lang="en-US"/>
              <a:t>How is light manipulation achieved?</a:t>
            </a:r>
            <a:endParaRPr/>
          </a:p>
          <a:p>
            <a:pPr indent="-381000" lvl="1" marL="914400" rtl="0">
              <a:lnSpc>
                <a:spcPct val="150000"/>
              </a:lnSpc>
              <a:spcBef>
                <a:spcPts val="0"/>
              </a:spcBef>
              <a:spcAft>
                <a:spcPts val="0"/>
              </a:spcAft>
              <a:buSzPts val="2400"/>
              <a:buAutoNum type="alphaLcPeriod"/>
            </a:pPr>
            <a:r>
              <a:rPr lang="en-US"/>
              <a:t>properties of light, lenses, filters</a:t>
            </a:r>
            <a:endParaRPr/>
          </a:p>
          <a:p>
            <a:pPr indent="-381000" lvl="1" marL="914400" rtl="0">
              <a:lnSpc>
                <a:spcPct val="150000"/>
              </a:lnSpc>
              <a:spcBef>
                <a:spcPts val="0"/>
              </a:spcBef>
              <a:spcAft>
                <a:spcPts val="0"/>
              </a:spcAft>
              <a:buSzPts val="2400"/>
              <a:buAutoNum type="alphaLcPeriod"/>
            </a:pPr>
            <a:r>
              <a:rPr lang="en-US"/>
              <a:t>nuts and bolts of microscope objectives</a:t>
            </a:r>
            <a:endParaRPr/>
          </a:p>
          <a:p>
            <a:pPr indent="-381000" lvl="1" marL="914400" rtl="0">
              <a:lnSpc>
                <a:spcPct val="150000"/>
              </a:lnSpc>
              <a:spcBef>
                <a:spcPts val="0"/>
              </a:spcBef>
              <a:spcAft>
                <a:spcPts val="0"/>
              </a:spcAft>
              <a:buSzPts val="2400"/>
              <a:buAutoNum type="alphaLcPeriod"/>
            </a:pPr>
            <a:r>
              <a:rPr lang="en-US"/>
              <a:t>how does fluorescence work</a:t>
            </a:r>
            <a:endParaRPr/>
          </a:p>
          <a:p>
            <a:pPr indent="-406400" lvl="0" marL="457200" rtl="0">
              <a:lnSpc>
                <a:spcPct val="150000"/>
              </a:lnSpc>
              <a:spcBef>
                <a:spcPts val="0"/>
              </a:spcBef>
              <a:spcAft>
                <a:spcPts val="0"/>
              </a:spcAft>
              <a:buSzPts val="2800"/>
              <a:buAutoNum type="arabicPeriod"/>
            </a:pPr>
            <a:r>
              <a:rPr lang="en-US"/>
              <a:t>What types of microscopes exist and what problems do they address/create?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ctrTitle"/>
          </p:nvPr>
        </p:nvSpPr>
        <p:spPr>
          <a:xfrm>
            <a:off x="747713" y="147638"/>
            <a:ext cx="77898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Simplified </a:t>
            </a:r>
            <a:r>
              <a:rPr b="0" i="1" lang="en-US" sz="3200" u="none" cap="none" strike="noStrike">
                <a:solidFill>
                  <a:schemeClr val="dk1"/>
                </a:solidFill>
                <a:latin typeface="Arial"/>
                <a:ea typeface="Arial"/>
                <a:cs typeface="Arial"/>
                <a:sym typeface="Arial"/>
              </a:rPr>
              <a:t>Jablonski Diagram</a:t>
            </a:r>
            <a:endParaRPr/>
          </a:p>
        </p:txBody>
      </p:sp>
      <p:sp>
        <p:nvSpPr>
          <p:cNvPr id="375" name="Shape 375"/>
          <p:cNvSpPr/>
          <p:nvPr/>
        </p:nvSpPr>
        <p:spPr>
          <a:xfrm>
            <a:off x="0" y="11128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376" name="Shape 376"/>
          <p:cNvPicPr preferRelativeResize="0"/>
          <p:nvPr/>
        </p:nvPicPr>
        <p:blipFill>
          <a:blip r:embed="rId3">
            <a:alphaModFix/>
          </a:blip>
          <a:stretch>
            <a:fillRect/>
          </a:stretch>
        </p:blipFill>
        <p:spPr>
          <a:xfrm>
            <a:off x="139175" y="1984822"/>
            <a:ext cx="3658350" cy="2250225"/>
          </a:xfrm>
          <a:prstGeom prst="rect">
            <a:avLst/>
          </a:prstGeom>
          <a:noFill/>
          <a:ln>
            <a:noFill/>
          </a:ln>
        </p:spPr>
      </p:pic>
      <p:sp>
        <p:nvSpPr>
          <p:cNvPr id="377" name="Shape 377"/>
          <p:cNvSpPr txBox="1"/>
          <p:nvPr/>
        </p:nvSpPr>
        <p:spPr>
          <a:xfrm>
            <a:off x="0" y="6474800"/>
            <a:ext cx="1096800" cy="33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100"/>
              <a:t>thermofischer</a:t>
            </a:r>
            <a:endParaRPr sz="1100"/>
          </a:p>
        </p:txBody>
      </p:sp>
      <p:sp>
        <p:nvSpPr>
          <p:cNvPr id="378" name="Shape 378"/>
          <p:cNvSpPr txBox="1"/>
          <p:nvPr/>
        </p:nvSpPr>
        <p:spPr>
          <a:xfrm>
            <a:off x="4149150" y="1770650"/>
            <a:ext cx="4320900" cy="4063200"/>
          </a:xfrm>
          <a:prstGeom prst="rect">
            <a:avLst/>
          </a:prstGeom>
          <a:noFill/>
          <a:ln>
            <a:noFill/>
          </a:ln>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AutoNum type="arabicPeriod"/>
            </a:pPr>
            <a:r>
              <a:rPr b="1" lang="en-US"/>
              <a:t>Excitation:</a:t>
            </a:r>
            <a:r>
              <a:rPr lang="en-US"/>
              <a:t> a photon is absorbed by a  fluorophore, leading to an excited state (S1’)</a:t>
            </a:r>
            <a:endParaRPr/>
          </a:p>
          <a:p>
            <a:pPr indent="-317500" lvl="0" marL="457200" rtl="0">
              <a:lnSpc>
                <a:spcPct val="150000"/>
              </a:lnSpc>
              <a:spcBef>
                <a:spcPts val="0"/>
              </a:spcBef>
              <a:spcAft>
                <a:spcPts val="0"/>
              </a:spcAft>
              <a:buSzPts val="1400"/>
              <a:buAutoNum type="arabicPeriod"/>
            </a:pPr>
            <a:r>
              <a:rPr b="1" lang="en-US"/>
              <a:t>Excited state: </a:t>
            </a:r>
            <a:r>
              <a:rPr lang="en-US"/>
              <a:t>While the fluorophore is excited, it can undergo many changes depending on its environment (e.g. photobleaching). If some of the energy of the S1’ state is lost, the fluorophore achieves another state, S1</a:t>
            </a:r>
            <a:endParaRPr/>
          </a:p>
          <a:p>
            <a:pPr indent="-317500" lvl="0" marL="457200" rtl="0">
              <a:lnSpc>
                <a:spcPct val="150000"/>
              </a:lnSpc>
              <a:spcBef>
                <a:spcPts val="0"/>
              </a:spcBef>
              <a:spcAft>
                <a:spcPts val="0"/>
              </a:spcAft>
              <a:buSzPts val="1400"/>
              <a:buAutoNum type="arabicPeriod"/>
            </a:pPr>
            <a:r>
              <a:rPr b="1" lang="en-US"/>
              <a:t>Emission: </a:t>
            </a:r>
            <a:r>
              <a:rPr lang="en-US"/>
              <a:t>As the S1 fluorophore returns to the ground state, a photon of energy is released. It has less energy (and therefore longer wavelength) than the excitation photon. </a:t>
            </a:r>
            <a:endParaRPr/>
          </a:p>
          <a:p>
            <a:pPr indent="-317500" lvl="1" marL="914400">
              <a:lnSpc>
                <a:spcPct val="150000"/>
              </a:lnSpc>
              <a:spcBef>
                <a:spcPts val="0"/>
              </a:spcBef>
              <a:spcAft>
                <a:spcPts val="0"/>
              </a:spcAft>
              <a:buSzPts val="1400"/>
              <a:buAutoNum type="alphaLcPeriod"/>
            </a:pPr>
            <a:r>
              <a:rPr lang="en-US"/>
              <a:t>This fluorophore can be excited again.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txBox="1"/>
          <p:nvPr>
            <p:ph type="title"/>
          </p:nvPr>
        </p:nvSpPr>
        <p:spPr>
          <a:xfrm>
            <a:off x="688975" y="0"/>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Fluorescence</a:t>
            </a:r>
            <a:endParaRPr/>
          </a:p>
        </p:txBody>
      </p:sp>
      <p:sp>
        <p:nvSpPr>
          <p:cNvPr id="384" name="Shape 384"/>
          <p:cNvSpPr txBox="1"/>
          <p:nvPr>
            <p:ph idx="1" type="body"/>
          </p:nvPr>
        </p:nvSpPr>
        <p:spPr>
          <a:xfrm>
            <a:off x="609600" y="1581150"/>
            <a:ext cx="7772400" cy="4114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2800"/>
              <a:buFont typeface="Arial"/>
              <a:buNone/>
            </a:pPr>
            <a:r>
              <a:rPr b="0" i="0" lang="en-US" sz="2800" u="none" cap="none" strike="noStrike">
                <a:solidFill>
                  <a:schemeClr val="hlink"/>
                </a:solidFill>
                <a:latin typeface="Arial"/>
                <a:ea typeface="Arial"/>
                <a:cs typeface="Arial"/>
                <a:sym typeface="Arial"/>
              </a:rPr>
              <a:t>Stokes Shift</a:t>
            </a:r>
            <a:endParaRPr b="0" i="0" sz="2800" u="none" cap="none" strike="noStrike">
              <a:solidFill>
                <a:schemeClr val="dk1"/>
              </a:solidFill>
              <a:latin typeface="Arial"/>
              <a:ea typeface="Arial"/>
              <a:cs typeface="Arial"/>
              <a:sym typeface="Arial"/>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is the energy difference between the lowest energy peak of absorbance and the highest energy of emission (i.e., hv</a:t>
            </a:r>
            <a:r>
              <a:rPr b="0" baseline="-25000" i="0" lang="en-US" sz="2400" u="none" cap="none" strike="noStrike">
                <a:solidFill>
                  <a:schemeClr val="dk1"/>
                </a:solidFill>
                <a:latin typeface="Arial"/>
                <a:ea typeface="Arial"/>
                <a:cs typeface="Arial"/>
                <a:sym typeface="Arial"/>
              </a:rPr>
              <a:t>ex</a:t>
            </a:r>
            <a:r>
              <a:rPr b="0" i="0" lang="en-US" sz="2400" u="none" cap="none" strike="noStrike">
                <a:solidFill>
                  <a:schemeClr val="dk1"/>
                </a:solidFill>
                <a:latin typeface="Arial"/>
                <a:ea typeface="Arial"/>
                <a:cs typeface="Arial"/>
                <a:sym typeface="Arial"/>
              </a:rPr>
              <a:t> - h</a:t>
            </a:r>
            <a:r>
              <a:rPr lang="en-US"/>
              <a:t>v</a:t>
            </a:r>
            <a:r>
              <a:rPr baseline="-25000" lang="en-US"/>
              <a:t>em</a:t>
            </a:r>
            <a:r>
              <a:rPr lang="en-US"/>
              <a:t>)</a:t>
            </a:r>
            <a:endParaRPr/>
          </a:p>
        </p:txBody>
      </p:sp>
      <p:sp>
        <p:nvSpPr>
          <p:cNvPr id="385" name="Shape 385"/>
          <p:cNvSpPr/>
          <p:nvPr/>
        </p:nvSpPr>
        <p:spPr>
          <a:xfrm>
            <a:off x="1524000" y="3657600"/>
            <a:ext cx="5549900" cy="246380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Shape 386"/>
          <p:cNvSpPr/>
          <p:nvPr/>
        </p:nvSpPr>
        <p:spPr>
          <a:xfrm>
            <a:off x="2400300" y="4448175"/>
            <a:ext cx="3316288" cy="1716088"/>
          </a:xfrm>
          <a:custGeom>
            <a:pathLst>
              <a:path extrusionOk="0" h="1081" w="2089">
                <a:moveTo>
                  <a:pt x="0" y="1080"/>
                </a:moveTo>
                <a:lnTo>
                  <a:pt x="18" y="1080"/>
                </a:lnTo>
                <a:lnTo>
                  <a:pt x="36" y="1080"/>
                </a:lnTo>
                <a:lnTo>
                  <a:pt x="54" y="1080"/>
                </a:lnTo>
                <a:lnTo>
                  <a:pt x="72" y="1074"/>
                </a:lnTo>
                <a:lnTo>
                  <a:pt x="90" y="1068"/>
                </a:lnTo>
                <a:lnTo>
                  <a:pt x="108" y="1062"/>
                </a:lnTo>
                <a:lnTo>
                  <a:pt x="126" y="1056"/>
                </a:lnTo>
                <a:lnTo>
                  <a:pt x="144" y="1044"/>
                </a:lnTo>
                <a:lnTo>
                  <a:pt x="144" y="1026"/>
                </a:lnTo>
                <a:lnTo>
                  <a:pt x="186" y="1008"/>
                </a:lnTo>
                <a:lnTo>
                  <a:pt x="192" y="990"/>
                </a:lnTo>
                <a:lnTo>
                  <a:pt x="210" y="978"/>
                </a:lnTo>
                <a:lnTo>
                  <a:pt x="222" y="960"/>
                </a:lnTo>
                <a:lnTo>
                  <a:pt x="234" y="936"/>
                </a:lnTo>
                <a:lnTo>
                  <a:pt x="252" y="924"/>
                </a:lnTo>
                <a:lnTo>
                  <a:pt x="258" y="906"/>
                </a:lnTo>
                <a:lnTo>
                  <a:pt x="264" y="888"/>
                </a:lnTo>
                <a:lnTo>
                  <a:pt x="276" y="870"/>
                </a:lnTo>
                <a:lnTo>
                  <a:pt x="282" y="852"/>
                </a:lnTo>
                <a:lnTo>
                  <a:pt x="288" y="834"/>
                </a:lnTo>
                <a:lnTo>
                  <a:pt x="300" y="816"/>
                </a:lnTo>
                <a:lnTo>
                  <a:pt x="306" y="792"/>
                </a:lnTo>
                <a:lnTo>
                  <a:pt x="312" y="774"/>
                </a:lnTo>
                <a:lnTo>
                  <a:pt x="324" y="756"/>
                </a:lnTo>
                <a:lnTo>
                  <a:pt x="330" y="738"/>
                </a:lnTo>
                <a:lnTo>
                  <a:pt x="336" y="720"/>
                </a:lnTo>
                <a:lnTo>
                  <a:pt x="348" y="702"/>
                </a:lnTo>
                <a:lnTo>
                  <a:pt x="354" y="684"/>
                </a:lnTo>
                <a:lnTo>
                  <a:pt x="360" y="666"/>
                </a:lnTo>
                <a:lnTo>
                  <a:pt x="378" y="642"/>
                </a:lnTo>
                <a:lnTo>
                  <a:pt x="390" y="624"/>
                </a:lnTo>
                <a:lnTo>
                  <a:pt x="402" y="600"/>
                </a:lnTo>
                <a:lnTo>
                  <a:pt x="408" y="582"/>
                </a:lnTo>
                <a:lnTo>
                  <a:pt x="420" y="564"/>
                </a:lnTo>
                <a:lnTo>
                  <a:pt x="426" y="546"/>
                </a:lnTo>
                <a:lnTo>
                  <a:pt x="444" y="534"/>
                </a:lnTo>
                <a:lnTo>
                  <a:pt x="450" y="516"/>
                </a:lnTo>
                <a:lnTo>
                  <a:pt x="468" y="510"/>
                </a:lnTo>
                <a:lnTo>
                  <a:pt x="486" y="504"/>
                </a:lnTo>
                <a:lnTo>
                  <a:pt x="504" y="498"/>
                </a:lnTo>
                <a:lnTo>
                  <a:pt x="522" y="492"/>
                </a:lnTo>
                <a:lnTo>
                  <a:pt x="540" y="492"/>
                </a:lnTo>
                <a:lnTo>
                  <a:pt x="564" y="492"/>
                </a:lnTo>
                <a:lnTo>
                  <a:pt x="582" y="498"/>
                </a:lnTo>
                <a:lnTo>
                  <a:pt x="600" y="504"/>
                </a:lnTo>
                <a:lnTo>
                  <a:pt x="618" y="504"/>
                </a:lnTo>
                <a:lnTo>
                  <a:pt x="636" y="504"/>
                </a:lnTo>
                <a:lnTo>
                  <a:pt x="660" y="504"/>
                </a:lnTo>
                <a:lnTo>
                  <a:pt x="678" y="504"/>
                </a:lnTo>
                <a:lnTo>
                  <a:pt x="696" y="498"/>
                </a:lnTo>
                <a:lnTo>
                  <a:pt x="714" y="492"/>
                </a:lnTo>
                <a:lnTo>
                  <a:pt x="732" y="480"/>
                </a:lnTo>
                <a:lnTo>
                  <a:pt x="744" y="462"/>
                </a:lnTo>
                <a:lnTo>
                  <a:pt x="762" y="450"/>
                </a:lnTo>
                <a:lnTo>
                  <a:pt x="780" y="432"/>
                </a:lnTo>
                <a:lnTo>
                  <a:pt x="792" y="408"/>
                </a:lnTo>
                <a:lnTo>
                  <a:pt x="804" y="390"/>
                </a:lnTo>
                <a:lnTo>
                  <a:pt x="816" y="372"/>
                </a:lnTo>
                <a:lnTo>
                  <a:pt x="834" y="354"/>
                </a:lnTo>
                <a:lnTo>
                  <a:pt x="840" y="336"/>
                </a:lnTo>
                <a:lnTo>
                  <a:pt x="852" y="312"/>
                </a:lnTo>
                <a:lnTo>
                  <a:pt x="864" y="288"/>
                </a:lnTo>
                <a:lnTo>
                  <a:pt x="882" y="264"/>
                </a:lnTo>
                <a:lnTo>
                  <a:pt x="882" y="246"/>
                </a:lnTo>
                <a:lnTo>
                  <a:pt x="888" y="228"/>
                </a:lnTo>
                <a:lnTo>
                  <a:pt x="900" y="210"/>
                </a:lnTo>
                <a:lnTo>
                  <a:pt x="900" y="192"/>
                </a:lnTo>
                <a:lnTo>
                  <a:pt x="912" y="174"/>
                </a:lnTo>
                <a:lnTo>
                  <a:pt x="918" y="156"/>
                </a:lnTo>
                <a:lnTo>
                  <a:pt x="930" y="138"/>
                </a:lnTo>
                <a:lnTo>
                  <a:pt x="930" y="120"/>
                </a:lnTo>
                <a:lnTo>
                  <a:pt x="948" y="108"/>
                </a:lnTo>
                <a:lnTo>
                  <a:pt x="954" y="90"/>
                </a:lnTo>
                <a:lnTo>
                  <a:pt x="972" y="84"/>
                </a:lnTo>
                <a:lnTo>
                  <a:pt x="984" y="66"/>
                </a:lnTo>
                <a:lnTo>
                  <a:pt x="1002" y="54"/>
                </a:lnTo>
                <a:lnTo>
                  <a:pt x="1008" y="36"/>
                </a:lnTo>
                <a:lnTo>
                  <a:pt x="1026" y="24"/>
                </a:lnTo>
                <a:lnTo>
                  <a:pt x="1044" y="12"/>
                </a:lnTo>
                <a:lnTo>
                  <a:pt x="1068" y="0"/>
                </a:lnTo>
                <a:lnTo>
                  <a:pt x="1116" y="12"/>
                </a:lnTo>
                <a:lnTo>
                  <a:pt x="1134" y="18"/>
                </a:lnTo>
                <a:lnTo>
                  <a:pt x="1152" y="24"/>
                </a:lnTo>
                <a:lnTo>
                  <a:pt x="1164" y="42"/>
                </a:lnTo>
                <a:lnTo>
                  <a:pt x="1182" y="60"/>
                </a:lnTo>
                <a:lnTo>
                  <a:pt x="1194" y="78"/>
                </a:lnTo>
                <a:lnTo>
                  <a:pt x="1206" y="96"/>
                </a:lnTo>
                <a:lnTo>
                  <a:pt x="1218" y="114"/>
                </a:lnTo>
                <a:lnTo>
                  <a:pt x="1230" y="132"/>
                </a:lnTo>
                <a:lnTo>
                  <a:pt x="1242" y="156"/>
                </a:lnTo>
                <a:lnTo>
                  <a:pt x="1254" y="180"/>
                </a:lnTo>
                <a:lnTo>
                  <a:pt x="1266" y="198"/>
                </a:lnTo>
                <a:lnTo>
                  <a:pt x="1278" y="216"/>
                </a:lnTo>
                <a:lnTo>
                  <a:pt x="1284" y="234"/>
                </a:lnTo>
                <a:lnTo>
                  <a:pt x="1290" y="252"/>
                </a:lnTo>
                <a:lnTo>
                  <a:pt x="1308" y="276"/>
                </a:lnTo>
                <a:lnTo>
                  <a:pt x="1314" y="300"/>
                </a:lnTo>
                <a:lnTo>
                  <a:pt x="1326" y="318"/>
                </a:lnTo>
                <a:lnTo>
                  <a:pt x="1332" y="336"/>
                </a:lnTo>
                <a:lnTo>
                  <a:pt x="1344" y="354"/>
                </a:lnTo>
                <a:lnTo>
                  <a:pt x="1350" y="372"/>
                </a:lnTo>
                <a:lnTo>
                  <a:pt x="1356" y="390"/>
                </a:lnTo>
                <a:lnTo>
                  <a:pt x="1374" y="414"/>
                </a:lnTo>
                <a:lnTo>
                  <a:pt x="1380" y="432"/>
                </a:lnTo>
                <a:lnTo>
                  <a:pt x="1392" y="456"/>
                </a:lnTo>
                <a:lnTo>
                  <a:pt x="1404" y="474"/>
                </a:lnTo>
                <a:lnTo>
                  <a:pt x="1422" y="498"/>
                </a:lnTo>
                <a:lnTo>
                  <a:pt x="1434" y="522"/>
                </a:lnTo>
                <a:lnTo>
                  <a:pt x="1446" y="540"/>
                </a:lnTo>
                <a:lnTo>
                  <a:pt x="1458" y="564"/>
                </a:lnTo>
                <a:lnTo>
                  <a:pt x="1470" y="582"/>
                </a:lnTo>
                <a:lnTo>
                  <a:pt x="1482" y="600"/>
                </a:lnTo>
                <a:lnTo>
                  <a:pt x="1500" y="624"/>
                </a:lnTo>
                <a:lnTo>
                  <a:pt x="1506" y="648"/>
                </a:lnTo>
                <a:lnTo>
                  <a:pt x="1524" y="660"/>
                </a:lnTo>
                <a:lnTo>
                  <a:pt x="1530" y="678"/>
                </a:lnTo>
                <a:lnTo>
                  <a:pt x="1548" y="696"/>
                </a:lnTo>
                <a:lnTo>
                  <a:pt x="1560" y="720"/>
                </a:lnTo>
                <a:lnTo>
                  <a:pt x="1572" y="738"/>
                </a:lnTo>
                <a:lnTo>
                  <a:pt x="1578" y="756"/>
                </a:lnTo>
                <a:lnTo>
                  <a:pt x="1596" y="774"/>
                </a:lnTo>
                <a:lnTo>
                  <a:pt x="1602" y="792"/>
                </a:lnTo>
                <a:lnTo>
                  <a:pt x="1620" y="816"/>
                </a:lnTo>
                <a:lnTo>
                  <a:pt x="1626" y="834"/>
                </a:lnTo>
                <a:lnTo>
                  <a:pt x="1644" y="852"/>
                </a:lnTo>
                <a:lnTo>
                  <a:pt x="1662" y="870"/>
                </a:lnTo>
                <a:lnTo>
                  <a:pt x="1668" y="888"/>
                </a:lnTo>
                <a:lnTo>
                  <a:pt x="1668" y="906"/>
                </a:lnTo>
                <a:lnTo>
                  <a:pt x="1686" y="924"/>
                </a:lnTo>
                <a:lnTo>
                  <a:pt x="1698" y="942"/>
                </a:lnTo>
                <a:lnTo>
                  <a:pt x="1716" y="960"/>
                </a:lnTo>
                <a:lnTo>
                  <a:pt x="1734" y="978"/>
                </a:lnTo>
                <a:lnTo>
                  <a:pt x="1752" y="990"/>
                </a:lnTo>
                <a:lnTo>
                  <a:pt x="1770" y="1002"/>
                </a:lnTo>
                <a:lnTo>
                  <a:pt x="1788" y="1020"/>
                </a:lnTo>
                <a:lnTo>
                  <a:pt x="1806" y="1032"/>
                </a:lnTo>
                <a:lnTo>
                  <a:pt x="1824" y="1032"/>
                </a:lnTo>
                <a:lnTo>
                  <a:pt x="1842" y="1032"/>
                </a:lnTo>
                <a:lnTo>
                  <a:pt x="1860" y="1032"/>
                </a:lnTo>
                <a:lnTo>
                  <a:pt x="1878" y="1026"/>
                </a:lnTo>
                <a:lnTo>
                  <a:pt x="1992" y="1032"/>
                </a:lnTo>
                <a:lnTo>
                  <a:pt x="2016" y="1044"/>
                </a:lnTo>
                <a:lnTo>
                  <a:pt x="2034" y="1050"/>
                </a:lnTo>
                <a:lnTo>
                  <a:pt x="2052" y="1056"/>
                </a:lnTo>
                <a:lnTo>
                  <a:pt x="2070" y="1074"/>
                </a:lnTo>
                <a:lnTo>
                  <a:pt x="2088" y="1080"/>
                </a:lnTo>
              </a:path>
            </a:pathLst>
          </a:custGeom>
          <a:solidFill>
            <a:srgbClr val="33CCFF"/>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Shape 387"/>
          <p:cNvSpPr/>
          <p:nvPr/>
        </p:nvSpPr>
        <p:spPr>
          <a:xfrm>
            <a:off x="4781550" y="4448175"/>
            <a:ext cx="2401888" cy="1725613"/>
          </a:xfrm>
          <a:custGeom>
            <a:pathLst>
              <a:path extrusionOk="0" h="1087" w="1513">
                <a:moveTo>
                  <a:pt x="0" y="1080"/>
                </a:moveTo>
                <a:lnTo>
                  <a:pt x="0" y="1086"/>
                </a:lnTo>
                <a:lnTo>
                  <a:pt x="18" y="1086"/>
                </a:lnTo>
                <a:lnTo>
                  <a:pt x="42" y="1074"/>
                </a:lnTo>
                <a:lnTo>
                  <a:pt x="60" y="1074"/>
                </a:lnTo>
                <a:lnTo>
                  <a:pt x="78" y="1062"/>
                </a:lnTo>
                <a:lnTo>
                  <a:pt x="90" y="1044"/>
                </a:lnTo>
                <a:lnTo>
                  <a:pt x="108" y="1026"/>
                </a:lnTo>
                <a:lnTo>
                  <a:pt x="114" y="1008"/>
                </a:lnTo>
                <a:lnTo>
                  <a:pt x="126" y="990"/>
                </a:lnTo>
                <a:lnTo>
                  <a:pt x="132" y="972"/>
                </a:lnTo>
                <a:lnTo>
                  <a:pt x="150" y="954"/>
                </a:lnTo>
                <a:lnTo>
                  <a:pt x="156" y="930"/>
                </a:lnTo>
                <a:lnTo>
                  <a:pt x="174" y="912"/>
                </a:lnTo>
                <a:lnTo>
                  <a:pt x="180" y="876"/>
                </a:lnTo>
                <a:lnTo>
                  <a:pt x="198" y="852"/>
                </a:lnTo>
                <a:lnTo>
                  <a:pt x="198" y="816"/>
                </a:lnTo>
                <a:lnTo>
                  <a:pt x="204" y="780"/>
                </a:lnTo>
                <a:lnTo>
                  <a:pt x="210" y="744"/>
                </a:lnTo>
                <a:lnTo>
                  <a:pt x="222" y="708"/>
                </a:lnTo>
                <a:lnTo>
                  <a:pt x="228" y="660"/>
                </a:lnTo>
                <a:lnTo>
                  <a:pt x="234" y="624"/>
                </a:lnTo>
                <a:lnTo>
                  <a:pt x="246" y="588"/>
                </a:lnTo>
                <a:lnTo>
                  <a:pt x="246" y="552"/>
                </a:lnTo>
                <a:lnTo>
                  <a:pt x="252" y="516"/>
                </a:lnTo>
                <a:lnTo>
                  <a:pt x="258" y="480"/>
                </a:lnTo>
                <a:lnTo>
                  <a:pt x="270" y="432"/>
                </a:lnTo>
                <a:lnTo>
                  <a:pt x="276" y="384"/>
                </a:lnTo>
                <a:lnTo>
                  <a:pt x="282" y="348"/>
                </a:lnTo>
                <a:lnTo>
                  <a:pt x="288" y="324"/>
                </a:lnTo>
                <a:lnTo>
                  <a:pt x="294" y="300"/>
                </a:lnTo>
                <a:lnTo>
                  <a:pt x="300" y="276"/>
                </a:lnTo>
                <a:lnTo>
                  <a:pt x="306" y="228"/>
                </a:lnTo>
                <a:lnTo>
                  <a:pt x="318" y="192"/>
                </a:lnTo>
                <a:lnTo>
                  <a:pt x="318" y="174"/>
                </a:lnTo>
                <a:lnTo>
                  <a:pt x="324" y="150"/>
                </a:lnTo>
                <a:lnTo>
                  <a:pt x="336" y="126"/>
                </a:lnTo>
                <a:lnTo>
                  <a:pt x="348" y="102"/>
                </a:lnTo>
                <a:lnTo>
                  <a:pt x="354" y="84"/>
                </a:lnTo>
                <a:lnTo>
                  <a:pt x="372" y="66"/>
                </a:lnTo>
                <a:lnTo>
                  <a:pt x="390" y="54"/>
                </a:lnTo>
                <a:lnTo>
                  <a:pt x="438" y="30"/>
                </a:lnTo>
                <a:lnTo>
                  <a:pt x="456" y="24"/>
                </a:lnTo>
                <a:lnTo>
                  <a:pt x="474" y="18"/>
                </a:lnTo>
                <a:lnTo>
                  <a:pt x="492" y="6"/>
                </a:lnTo>
                <a:lnTo>
                  <a:pt x="510" y="6"/>
                </a:lnTo>
                <a:lnTo>
                  <a:pt x="528" y="0"/>
                </a:lnTo>
                <a:lnTo>
                  <a:pt x="546" y="6"/>
                </a:lnTo>
                <a:lnTo>
                  <a:pt x="564" y="18"/>
                </a:lnTo>
                <a:lnTo>
                  <a:pt x="582" y="24"/>
                </a:lnTo>
                <a:lnTo>
                  <a:pt x="600" y="42"/>
                </a:lnTo>
                <a:lnTo>
                  <a:pt x="618" y="60"/>
                </a:lnTo>
                <a:lnTo>
                  <a:pt x="636" y="72"/>
                </a:lnTo>
                <a:lnTo>
                  <a:pt x="648" y="90"/>
                </a:lnTo>
                <a:lnTo>
                  <a:pt x="660" y="108"/>
                </a:lnTo>
                <a:lnTo>
                  <a:pt x="678" y="120"/>
                </a:lnTo>
                <a:lnTo>
                  <a:pt x="684" y="138"/>
                </a:lnTo>
                <a:lnTo>
                  <a:pt x="702" y="150"/>
                </a:lnTo>
                <a:lnTo>
                  <a:pt x="708" y="168"/>
                </a:lnTo>
                <a:lnTo>
                  <a:pt x="720" y="186"/>
                </a:lnTo>
                <a:lnTo>
                  <a:pt x="726" y="204"/>
                </a:lnTo>
                <a:lnTo>
                  <a:pt x="744" y="222"/>
                </a:lnTo>
                <a:lnTo>
                  <a:pt x="750" y="240"/>
                </a:lnTo>
                <a:lnTo>
                  <a:pt x="768" y="264"/>
                </a:lnTo>
                <a:lnTo>
                  <a:pt x="774" y="282"/>
                </a:lnTo>
                <a:lnTo>
                  <a:pt x="792" y="300"/>
                </a:lnTo>
                <a:lnTo>
                  <a:pt x="798" y="318"/>
                </a:lnTo>
                <a:lnTo>
                  <a:pt x="804" y="336"/>
                </a:lnTo>
                <a:lnTo>
                  <a:pt x="816" y="354"/>
                </a:lnTo>
                <a:lnTo>
                  <a:pt x="822" y="372"/>
                </a:lnTo>
                <a:lnTo>
                  <a:pt x="834" y="390"/>
                </a:lnTo>
                <a:lnTo>
                  <a:pt x="846" y="408"/>
                </a:lnTo>
                <a:lnTo>
                  <a:pt x="852" y="432"/>
                </a:lnTo>
                <a:lnTo>
                  <a:pt x="864" y="450"/>
                </a:lnTo>
                <a:lnTo>
                  <a:pt x="870" y="468"/>
                </a:lnTo>
                <a:lnTo>
                  <a:pt x="876" y="486"/>
                </a:lnTo>
                <a:lnTo>
                  <a:pt x="888" y="504"/>
                </a:lnTo>
                <a:lnTo>
                  <a:pt x="894" y="522"/>
                </a:lnTo>
                <a:lnTo>
                  <a:pt x="906" y="546"/>
                </a:lnTo>
                <a:lnTo>
                  <a:pt x="918" y="570"/>
                </a:lnTo>
                <a:lnTo>
                  <a:pt x="924" y="594"/>
                </a:lnTo>
                <a:lnTo>
                  <a:pt x="936" y="618"/>
                </a:lnTo>
                <a:lnTo>
                  <a:pt x="942" y="642"/>
                </a:lnTo>
                <a:lnTo>
                  <a:pt x="948" y="660"/>
                </a:lnTo>
                <a:lnTo>
                  <a:pt x="966" y="678"/>
                </a:lnTo>
                <a:lnTo>
                  <a:pt x="972" y="702"/>
                </a:lnTo>
                <a:lnTo>
                  <a:pt x="990" y="726"/>
                </a:lnTo>
                <a:lnTo>
                  <a:pt x="996" y="744"/>
                </a:lnTo>
                <a:lnTo>
                  <a:pt x="1008" y="768"/>
                </a:lnTo>
                <a:lnTo>
                  <a:pt x="1014" y="786"/>
                </a:lnTo>
                <a:lnTo>
                  <a:pt x="1044" y="822"/>
                </a:lnTo>
                <a:lnTo>
                  <a:pt x="1056" y="840"/>
                </a:lnTo>
                <a:lnTo>
                  <a:pt x="1074" y="852"/>
                </a:lnTo>
                <a:lnTo>
                  <a:pt x="1074" y="870"/>
                </a:lnTo>
                <a:lnTo>
                  <a:pt x="1086" y="888"/>
                </a:lnTo>
                <a:lnTo>
                  <a:pt x="1098" y="906"/>
                </a:lnTo>
                <a:lnTo>
                  <a:pt x="1110" y="924"/>
                </a:lnTo>
                <a:lnTo>
                  <a:pt x="1128" y="930"/>
                </a:lnTo>
                <a:lnTo>
                  <a:pt x="1134" y="948"/>
                </a:lnTo>
                <a:lnTo>
                  <a:pt x="1152" y="954"/>
                </a:lnTo>
                <a:lnTo>
                  <a:pt x="1230" y="978"/>
                </a:lnTo>
                <a:lnTo>
                  <a:pt x="1248" y="978"/>
                </a:lnTo>
                <a:lnTo>
                  <a:pt x="1266" y="990"/>
                </a:lnTo>
                <a:lnTo>
                  <a:pt x="1284" y="996"/>
                </a:lnTo>
                <a:lnTo>
                  <a:pt x="1314" y="1008"/>
                </a:lnTo>
                <a:lnTo>
                  <a:pt x="1332" y="1014"/>
                </a:lnTo>
                <a:lnTo>
                  <a:pt x="1440" y="1026"/>
                </a:lnTo>
                <a:lnTo>
                  <a:pt x="1458" y="1038"/>
                </a:lnTo>
                <a:lnTo>
                  <a:pt x="1476" y="1044"/>
                </a:lnTo>
                <a:lnTo>
                  <a:pt x="1494" y="1056"/>
                </a:lnTo>
                <a:lnTo>
                  <a:pt x="1512" y="1062"/>
                </a:lnTo>
                <a:lnTo>
                  <a:pt x="1506" y="1080"/>
                </a:lnTo>
              </a:path>
            </a:pathLst>
          </a:custGeom>
          <a:solidFill>
            <a:srgbClr val="00FF99"/>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88" name="Shape 388"/>
          <p:cNvCxnSpPr/>
          <p:nvPr/>
        </p:nvCxnSpPr>
        <p:spPr>
          <a:xfrm>
            <a:off x="4111625" y="4038600"/>
            <a:ext cx="1482725" cy="0"/>
          </a:xfrm>
          <a:prstGeom prst="straightConnector1">
            <a:avLst/>
          </a:prstGeom>
          <a:noFill/>
          <a:ln cap="flat" cmpd="sng" w="12700">
            <a:solidFill>
              <a:schemeClr val="dk1"/>
            </a:solidFill>
            <a:prstDash val="solid"/>
            <a:round/>
            <a:headEnd len="med" w="med" type="triangle"/>
            <a:tailEnd len="med" w="med" type="triangle"/>
          </a:ln>
        </p:spPr>
      </p:cxnSp>
      <p:cxnSp>
        <p:nvCxnSpPr>
          <p:cNvPr id="389" name="Shape 389"/>
          <p:cNvCxnSpPr/>
          <p:nvPr/>
        </p:nvCxnSpPr>
        <p:spPr>
          <a:xfrm>
            <a:off x="4095750" y="4464050"/>
            <a:ext cx="0" cy="1692275"/>
          </a:xfrm>
          <a:prstGeom prst="straightConnector1">
            <a:avLst/>
          </a:prstGeom>
          <a:noFill/>
          <a:ln cap="flat" cmpd="sng" w="12700">
            <a:solidFill>
              <a:schemeClr val="dk1"/>
            </a:solidFill>
            <a:prstDash val="dash"/>
            <a:round/>
            <a:headEnd len="med" w="med" type="none"/>
            <a:tailEnd len="med" w="med" type="none"/>
          </a:ln>
        </p:spPr>
      </p:cxnSp>
      <p:cxnSp>
        <p:nvCxnSpPr>
          <p:cNvPr id="390" name="Shape 390"/>
          <p:cNvCxnSpPr/>
          <p:nvPr/>
        </p:nvCxnSpPr>
        <p:spPr>
          <a:xfrm>
            <a:off x="5600700" y="4445000"/>
            <a:ext cx="0" cy="1720850"/>
          </a:xfrm>
          <a:prstGeom prst="straightConnector1">
            <a:avLst/>
          </a:prstGeom>
          <a:noFill/>
          <a:ln cap="flat" cmpd="sng" w="12700">
            <a:solidFill>
              <a:schemeClr val="dk1"/>
            </a:solidFill>
            <a:prstDash val="dash"/>
            <a:round/>
            <a:headEnd len="med" w="med" type="none"/>
            <a:tailEnd len="med" w="med" type="none"/>
          </a:ln>
        </p:spPr>
      </p:cxnSp>
      <p:sp>
        <p:nvSpPr>
          <p:cNvPr id="391" name="Shape 391"/>
          <p:cNvSpPr/>
          <p:nvPr/>
        </p:nvSpPr>
        <p:spPr>
          <a:xfrm>
            <a:off x="3808413" y="4141788"/>
            <a:ext cx="801477" cy="305212"/>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495 nm</a:t>
            </a:r>
            <a:endParaRPr/>
          </a:p>
        </p:txBody>
      </p:sp>
      <p:sp>
        <p:nvSpPr>
          <p:cNvPr id="392" name="Shape 392"/>
          <p:cNvSpPr/>
          <p:nvPr/>
        </p:nvSpPr>
        <p:spPr>
          <a:xfrm>
            <a:off x="5370513" y="4122738"/>
            <a:ext cx="801477" cy="305212"/>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518 nm</a:t>
            </a:r>
            <a:endParaRPr/>
          </a:p>
        </p:txBody>
      </p:sp>
      <p:sp>
        <p:nvSpPr>
          <p:cNvPr id="393" name="Shape 393"/>
          <p:cNvSpPr/>
          <p:nvPr/>
        </p:nvSpPr>
        <p:spPr>
          <a:xfrm>
            <a:off x="3932238" y="3694113"/>
            <a:ext cx="1988626" cy="305212"/>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Stokes Shift is 23 nm</a:t>
            </a:r>
            <a:endParaRPr/>
          </a:p>
        </p:txBody>
      </p:sp>
      <p:sp>
        <p:nvSpPr>
          <p:cNvPr id="394" name="Shape 394"/>
          <p:cNvSpPr/>
          <p:nvPr/>
        </p:nvSpPr>
        <p:spPr>
          <a:xfrm>
            <a:off x="1989138" y="3808413"/>
            <a:ext cx="1190444" cy="52065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1400">
                <a:solidFill>
                  <a:schemeClr val="dk1"/>
                </a:solidFill>
                <a:latin typeface="Arial"/>
                <a:ea typeface="Arial"/>
                <a:cs typeface="Arial"/>
                <a:sym typeface="Arial"/>
              </a:rPr>
              <a:t>Fluorescein</a:t>
            </a:r>
            <a:endParaRPr/>
          </a:p>
          <a:p>
            <a:pPr indent="0" lvl="0" marL="0" marR="0" rtl="0" algn="l">
              <a:spcBef>
                <a:spcPts val="0"/>
              </a:spcBef>
              <a:spcAft>
                <a:spcPts val="0"/>
              </a:spcAft>
              <a:buNone/>
            </a:pPr>
            <a:r>
              <a:rPr b="1" i="0" lang="en-US" sz="1400">
                <a:solidFill>
                  <a:schemeClr val="dk1"/>
                </a:solidFill>
                <a:latin typeface="Arial"/>
                <a:ea typeface="Arial"/>
                <a:cs typeface="Arial"/>
                <a:sym typeface="Arial"/>
              </a:rPr>
              <a:t>molecule</a:t>
            </a:r>
            <a:endParaRPr/>
          </a:p>
        </p:txBody>
      </p:sp>
      <p:sp>
        <p:nvSpPr>
          <p:cNvPr id="395" name="Shape 395"/>
          <p:cNvSpPr/>
          <p:nvPr/>
        </p:nvSpPr>
        <p:spPr>
          <a:xfrm rot="-5400000">
            <a:off x="63894" y="4737867"/>
            <a:ext cx="2709076" cy="366767"/>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1800">
                <a:solidFill>
                  <a:schemeClr val="dk1"/>
                </a:solidFill>
                <a:latin typeface="Arial"/>
                <a:ea typeface="Arial"/>
                <a:cs typeface="Arial"/>
                <a:sym typeface="Arial"/>
              </a:rPr>
              <a:t>Fluorescence Intensity</a:t>
            </a:r>
            <a:endParaRPr/>
          </a:p>
        </p:txBody>
      </p:sp>
      <p:sp>
        <p:nvSpPr>
          <p:cNvPr id="396" name="Shape 396"/>
          <p:cNvSpPr/>
          <p:nvPr/>
        </p:nvSpPr>
        <p:spPr>
          <a:xfrm>
            <a:off x="3751263" y="6238875"/>
            <a:ext cx="1469566" cy="366767"/>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1800">
                <a:solidFill>
                  <a:schemeClr val="dk1"/>
                </a:solidFill>
                <a:latin typeface="Arial"/>
                <a:ea typeface="Arial"/>
                <a:cs typeface="Arial"/>
                <a:sym typeface="Arial"/>
              </a:rPr>
              <a:t>Wavelength</a:t>
            </a:r>
            <a:endParaRPr/>
          </a:p>
        </p:txBody>
      </p:sp>
      <p:sp>
        <p:nvSpPr>
          <p:cNvPr id="397" name="Shape 397"/>
          <p:cNvSpPr/>
          <p:nvPr/>
        </p:nvSpPr>
        <p:spPr>
          <a:xfrm>
            <a:off x="0" y="11128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title"/>
          </p:nvPr>
        </p:nvSpPr>
        <p:spPr>
          <a:xfrm>
            <a:off x="1125538" y="0"/>
            <a:ext cx="69088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Excitation Sources</a:t>
            </a:r>
            <a:endParaRPr/>
          </a:p>
        </p:txBody>
      </p:sp>
      <p:sp>
        <p:nvSpPr>
          <p:cNvPr id="403" name="Shape 403"/>
          <p:cNvSpPr/>
          <p:nvPr/>
        </p:nvSpPr>
        <p:spPr>
          <a:xfrm>
            <a:off x="609600" y="1697360"/>
            <a:ext cx="4070251" cy="4398640"/>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2000" u="sng">
                <a:solidFill>
                  <a:schemeClr val="hlink"/>
                </a:solidFill>
                <a:latin typeface="Arial"/>
                <a:ea typeface="Arial"/>
                <a:cs typeface="Arial"/>
                <a:sym typeface="Arial"/>
              </a:rPr>
              <a:t>Lamps</a:t>
            </a:r>
            <a:endParaRPr b="1" i="0" sz="2000">
              <a:solidFill>
                <a:schemeClr val="dk1"/>
              </a:solidFill>
              <a:latin typeface="Arial"/>
              <a:ea typeface="Arial"/>
              <a:cs typeface="Arial"/>
              <a:sym typeface="Arial"/>
            </a:endParaRPr>
          </a:p>
          <a:p>
            <a:pPr indent="0" lvl="2" marL="914400" marR="0" rtl="0" algn="l">
              <a:spcBef>
                <a:spcPts val="0"/>
              </a:spcBef>
              <a:spcAft>
                <a:spcPts val="0"/>
              </a:spcAft>
              <a:buNone/>
            </a:pPr>
            <a:r>
              <a:rPr b="0" i="0" lang="en-US" sz="2000" u="none" cap="none" strike="noStrike">
                <a:solidFill>
                  <a:schemeClr val="dk1"/>
                </a:solidFill>
                <a:latin typeface="Arial"/>
                <a:ea typeface="Arial"/>
                <a:cs typeface="Arial"/>
                <a:sym typeface="Arial"/>
              </a:rPr>
              <a:t>Xenon</a:t>
            </a:r>
            <a:endParaRPr/>
          </a:p>
          <a:p>
            <a:pPr indent="0" lvl="2" marL="914400" marR="0" rtl="0" algn="l">
              <a:spcBef>
                <a:spcPts val="0"/>
              </a:spcBef>
              <a:spcAft>
                <a:spcPts val="0"/>
              </a:spcAft>
              <a:buNone/>
            </a:pPr>
            <a:r>
              <a:rPr b="0" i="0" lang="en-US" sz="2000" u="none" cap="none" strike="noStrike">
                <a:solidFill>
                  <a:schemeClr val="dk1"/>
                </a:solidFill>
                <a:latin typeface="Arial"/>
                <a:ea typeface="Arial"/>
                <a:cs typeface="Arial"/>
                <a:sym typeface="Arial"/>
              </a:rPr>
              <a:t>Xenon/Mercury</a:t>
            </a:r>
            <a:endParaRPr/>
          </a:p>
          <a:p>
            <a:pPr indent="0" lvl="0" marL="0" marR="0" rtl="0" algn="l">
              <a:spcBef>
                <a:spcPts val="0"/>
              </a:spcBef>
              <a:spcAft>
                <a:spcPts val="0"/>
              </a:spcAft>
              <a:buNone/>
            </a:pPr>
            <a:r>
              <a:t/>
            </a:r>
            <a:endParaRPr b="1" i="0" sz="2000">
              <a:solidFill>
                <a:schemeClr val="dk1"/>
              </a:solidFill>
              <a:latin typeface="Arial"/>
              <a:ea typeface="Arial"/>
              <a:cs typeface="Arial"/>
              <a:sym typeface="Arial"/>
            </a:endParaRPr>
          </a:p>
          <a:p>
            <a:pPr indent="0" lvl="0" marL="0" marR="0" rtl="0" algn="l">
              <a:spcBef>
                <a:spcPts val="0"/>
              </a:spcBef>
              <a:spcAft>
                <a:spcPts val="0"/>
              </a:spcAft>
              <a:buNone/>
            </a:pPr>
            <a:r>
              <a:t/>
            </a:r>
            <a:endParaRPr b="1" sz="2000">
              <a:solidFill>
                <a:schemeClr val="dk1"/>
              </a:solidFill>
              <a:latin typeface="Arial"/>
              <a:ea typeface="Arial"/>
              <a:cs typeface="Arial"/>
              <a:sym typeface="Arial"/>
            </a:endParaRPr>
          </a:p>
          <a:p>
            <a:pPr indent="0" lvl="0" marL="0" marR="0" rtl="0" algn="l">
              <a:spcBef>
                <a:spcPts val="0"/>
              </a:spcBef>
              <a:spcAft>
                <a:spcPts val="0"/>
              </a:spcAft>
              <a:buNone/>
            </a:pPr>
            <a:r>
              <a:t/>
            </a:r>
            <a:endParaRPr b="1" i="0" sz="2000">
              <a:solidFill>
                <a:schemeClr val="dk1"/>
              </a:solidFill>
              <a:latin typeface="Arial"/>
              <a:ea typeface="Arial"/>
              <a:cs typeface="Arial"/>
              <a:sym typeface="Arial"/>
            </a:endParaRPr>
          </a:p>
          <a:p>
            <a:pPr indent="0" lvl="0" marL="0" marR="0" rtl="0" algn="l">
              <a:spcBef>
                <a:spcPts val="0"/>
              </a:spcBef>
              <a:spcAft>
                <a:spcPts val="0"/>
              </a:spcAft>
              <a:buNone/>
            </a:pPr>
            <a:r>
              <a:rPr b="1" i="0" lang="en-US" sz="2000" u="sng">
                <a:solidFill>
                  <a:schemeClr val="hlink"/>
                </a:solidFill>
                <a:latin typeface="Arial"/>
                <a:ea typeface="Arial"/>
                <a:cs typeface="Arial"/>
                <a:sym typeface="Arial"/>
              </a:rPr>
              <a:t>Lasers</a:t>
            </a:r>
            <a:endParaRPr b="1" i="0" sz="2000" u="sng">
              <a:solidFill>
                <a:schemeClr val="dk1"/>
              </a:solidFill>
              <a:latin typeface="Arial"/>
              <a:ea typeface="Arial"/>
              <a:cs typeface="Arial"/>
              <a:sym typeface="Arial"/>
            </a:endParaRPr>
          </a:p>
          <a:p>
            <a:pPr indent="0" lvl="2" marL="914400" marR="0" rtl="0" algn="l">
              <a:spcBef>
                <a:spcPts val="0"/>
              </a:spcBef>
              <a:spcAft>
                <a:spcPts val="0"/>
              </a:spcAft>
              <a:buNone/>
            </a:pPr>
            <a:r>
              <a:rPr b="0" i="0" lang="en-US" sz="2000" u="none" cap="none" strike="noStrike">
                <a:solidFill>
                  <a:schemeClr val="dk1"/>
                </a:solidFill>
                <a:latin typeface="Arial"/>
                <a:ea typeface="Arial"/>
                <a:cs typeface="Arial"/>
                <a:sym typeface="Arial"/>
              </a:rPr>
              <a:t>Argon Ion (Ar)</a:t>
            </a:r>
            <a:endParaRPr/>
          </a:p>
          <a:p>
            <a:pPr indent="0" lvl="2" marL="914400" marR="0" rtl="0" algn="l">
              <a:spcBef>
                <a:spcPts val="0"/>
              </a:spcBef>
              <a:spcAft>
                <a:spcPts val="0"/>
              </a:spcAft>
              <a:buNone/>
            </a:pPr>
            <a:r>
              <a:rPr b="0" i="0" lang="en-US" sz="2000" u="none" cap="none" strike="noStrike">
                <a:solidFill>
                  <a:schemeClr val="dk1"/>
                </a:solidFill>
                <a:latin typeface="Arial"/>
                <a:ea typeface="Arial"/>
                <a:cs typeface="Arial"/>
                <a:sym typeface="Arial"/>
              </a:rPr>
              <a:t>Krypton (Kr)</a:t>
            </a:r>
            <a:endParaRPr/>
          </a:p>
          <a:p>
            <a:pPr indent="0" lvl="2" marL="914400" marR="0" rtl="0" algn="l">
              <a:spcBef>
                <a:spcPts val="0"/>
              </a:spcBef>
              <a:spcAft>
                <a:spcPts val="0"/>
              </a:spcAft>
              <a:buNone/>
            </a:pPr>
            <a:r>
              <a:rPr b="0" i="0" lang="en-US" sz="2000" u="none" cap="none" strike="noStrike">
                <a:solidFill>
                  <a:schemeClr val="dk1"/>
                </a:solidFill>
                <a:latin typeface="Arial"/>
                <a:ea typeface="Arial"/>
                <a:cs typeface="Arial"/>
                <a:sym typeface="Arial"/>
              </a:rPr>
              <a:t>Violet 405nm, 380 nm</a:t>
            </a:r>
            <a:endParaRPr/>
          </a:p>
          <a:p>
            <a:pPr indent="0" lvl="2" marL="914400" marR="0" rtl="0" algn="l">
              <a:spcBef>
                <a:spcPts val="0"/>
              </a:spcBef>
              <a:spcAft>
                <a:spcPts val="0"/>
              </a:spcAft>
              <a:buNone/>
            </a:pPr>
            <a:r>
              <a:rPr b="0" i="0" lang="en-US" sz="2000" u="none" cap="none" strike="noStrike">
                <a:solidFill>
                  <a:schemeClr val="dk1"/>
                </a:solidFill>
                <a:latin typeface="Arial"/>
                <a:ea typeface="Arial"/>
                <a:cs typeface="Arial"/>
                <a:sym typeface="Arial"/>
              </a:rPr>
              <a:t>Helium-Neon (He-Ne)</a:t>
            </a:r>
            <a:endParaRPr/>
          </a:p>
          <a:p>
            <a:pPr indent="0" lvl="2" marL="914400" marR="0" rtl="0" algn="l">
              <a:spcBef>
                <a:spcPts val="0"/>
              </a:spcBef>
              <a:spcAft>
                <a:spcPts val="0"/>
              </a:spcAft>
              <a:buNone/>
            </a:pPr>
            <a:r>
              <a:rPr b="0" i="0" lang="en-US" sz="2000" u="none" cap="none" strike="noStrike">
                <a:solidFill>
                  <a:schemeClr val="dk1"/>
                </a:solidFill>
                <a:latin typeface="Arial"/>
                <a:ea typeface="Arial"/>
                <a:cs typeface="Arial"/>
                <a:sym typeface="Arial"/>
              </a:rPr>
              <a:t>Helium-Cadmium (He-Cd)</a:t>
            </a:r>
            <a:endParaRPr/>
          </a:p>
          <a:p>
            <a:pPr indent="0" lvl="2" marL="914400" marR="0" rtl="0" algn="l">
              <a:spcBef>
                <a:spcPts val="0"/>
              </a:spcBef>
              <a:spcAft>
                <a:spcPts val="0"/>
              </a:spcAft>
              <a:buNone/>
            </a:pPr>
            <a:r>
              <a:rPr b="0" i="0" lang="en-US" sz="2000" u="none" cap="none" strike="noStrike">
                <a:solidFill>
                  <a:schemeClr val="dk1"/>
                </a:solidFill>
                <a:latin typeface="Arial"/>
                <a:ea typeface="Arial"/>
                <a:cs typeface="Arial"/>
                <a:sym typeface="Arial"/>
              </a:rPr>
              <a:t>Krypton-Argon (Kr-Ar)</a:t>
            </a:r>
            <a:endParaRPr/>
          </a:p>
          <a:p>
            <a:pPr indent="0" lvl="0" marL="0" marR="0" rtl="0" algn="l">
              <a:spcBef>
                <a:spcPts val="0"/>
              </a:spcBef>
              <a:spcAft>
                <a:spcPts val="0"/>
              </a:spcAft>
              <a:buNone/>
            </a:pPr>
            <a:r>
              <a:rPr b="1" i="0" lang="en-US" sz="2000">
                <a:solidFill>
                  <a:schemeClr val="dk1"/>
                </a:solidFill>
                <a:latin typeface="Arial"/>
                <a:ea typeface="Arial"/>
                <a:cs typeface="Arial"/>
                <a:sym typeface="Arial"/>
              </a:rPr>
              <a:t>	</a:t>
            </a:r>
            <a:endParaRPr i="0" sz="2000">
              <a:solidFill>
                <a:schemeClr val="dk1"/>
              </a:solidFill>
              <a:latin typeface="Arial"/>
              <a:ea typeface="Arial"/>
              <a:cs typeface="Arial"/>
              <a:sym typeface="Arial"/>
            </a:endParaRPr>
          </a:p>
        </p:txBody>
      </p:sp>
      <p:sp>
        <p:nvSpPr>
          <p:cNvPr id="404" name="Shape 404"/>
          <p:cNvSpPr/>
          <p:nvPr/>
        </p:nvSpPr>
        <p:spPr>
          <a:xfrm>
            <a:off x="0" y="11128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405" name="Shape 405"/>
          <p:cNvPicPr preferRelativeResize="0"/>
          <p:nvPr/>
        </p:nvPicPr>
        <p:blipFill rotWithShape="1">
          <a:blip r:embed="rId3">
            <a:alphaModFix/>
          </a:blip>
          <a:srcRect b="0" l="0" r="0" t="0"/>
          <a:stretch/>
        </p:blipFill>
        <p:spPr>
          <a:xfrm>
            <a:off x="4953000" y="3779314"/>
            <a:ext cx="3818587" cy="2469086"/>
          </a:xfrm>
          <a:prstGeom prst="rect">
            <a:avLst/>
          </a:prstGeom>
          <a:noFill/>
          <a:ln>
            <a:noFill/>
          </a:ln>
        </p:spPr>
      </p:pic>
      <p:sp>
        <p:nvSpPr>
          <p:cNvPr id="406" name="Shape 406"/>
          <p:cNvSpPr txBox="1"/>
          <p:nvPr/>
        </p:nvSpPr>
        <p:spPr>
          <a:xfrm>
            <a:off x="5029200" y="3048000"/>
            <a:ext cx="1795433" cy="984885"/>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lang="en-US" sz="2000" u="sng">
                <a:solidFill>
                  <a:schemeClr val="hlink"/>
                </a:solidFill>
                <a:latin typeface="Arial"/>
                <a:ea typeface="Arial"/>
                <a:cs typeface="Arial"/>
                <a:sym typeface="Arial"/>
              </a:rPr>
              <a:t>Laser Diodes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Shape 407"/>
          <p:cNvSpPr txBox="1"/>
          <p:nvPr/>
        </p:nvSpPr>
        <p:spPr>
          <a:xfrm>
            <a:off x="5029200" y="1752600"/>
            <a:ext cx="1179254" cy="984885"/>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lang="en-US" sz="2000" u="sng">
                <a:solidFill>
                  <a:schemeClr val="hlink"/>
                </a:solidFill>
                <a:latin typeface="Arial"/>
                <a:ea typeface="Arial"/>
                <a:cs typeface="Arial"/>
                <a:sym typeface="Arial"/>
              </a:rPr>
              <a:t>LEDs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http://zeiss-campus.magnet.fsu.edu/articles/basics/images/fluorescencefigure5.jpg" id="408" name="Shape 408"/>
          <p:cNvPicPr preferRelativeResize="0"/>
          <p:nvPr/>
        </p:nvPicPr>
        <p:blipFill rotWithShape="1">
          <a:blip r:embed="rId4">
            <a:alphaModFix/>
          </a:blip>
          <a:srcRect b="2669" l="49332" r="0" t="51747"/>
          <a:stretch/>
        </p:blipFill>
        <p:spPr>
          <a:xfrm>
            <a:off x="6248400" y="1447800"/>
            <a:ext cx="2667000" cy="18661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0" lvl="0" marL="0" algn="ctr">
              <a:spcBef>
                <a:spcPts val="560"/>
              </a:spcBef>
              <a:spcAft>
                <a:spcPts val="0"/>
              </a:spcAft>
              <a:buNone/>
            </a:pPr>
            <a:r>
              <a:rPr lang="en-US"/>
              <a:t>questions so far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txBox="1"/>
          <p:nvPr>
            <p:ph type="title"/>
          </p:nvPr>
        </p:nvSpPr>
        <p:spPr>
          <a:xfrm>
            <a:off x="6096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lang="en-US" sz="3200"/>
              <a:t>Transmitted light</a:t>
            </a:r>
            <a:endParaRPr b="0" i="0" sz="3200" u="none" cap="none" strike="noStrike">
              <a:solidFill>
                <a:schemeClr val="dk1"/>
              </a:solidFill>
              <a:latin typeface="Arial"/>
              <a:ea typeface="Arial"/>
              <a:cs typeface="Arial"/>
              <a:sym typeface="Arial"/>
            </a:endParaRPr>
          </a:p>
        </p:txBody>
      </p:sp>
      <p:sp>
        <p:nvSpPr>
          <p:cNvPr id="420" name="Shape 420"/>
          <p:cNvSpPr/>
          <p:nvPr/>
        </p:nvSpPr>
        <p:spPr>
          <a:xfrm>
            <a:off x="0" y="11128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pic>
        <p:nvPicPr>
          <p:cNvPr id="421" name="Shape 421"/>
          <p:cNvPicPr preferRelativeResize="0"/>
          <p:nvPr/>
        </p:nvPicPr>
        <p:blipFill>
          <a:blip r:embed="rId3">
            <a:alphaModFix/>
          </a:blip>
          <a:stretch>
            <a:fillRect/>
          </a:stretch>
        </p:blipFill>
        <p:spPr>
          <a:xfrm>
            <a:off x="396875" y="1764475"/>
            <a:ext cx="2953401" cy="2748050"/>
          </a:xfrm>
          <a:prstGeom prst="rect">
            <a:avLst/>
          </a:prstGeom>
          <a:noFill/>
          <a:ln>
            <a:noFill/>
          </a:ln>
        </p:spPr>
      </p:pic>
      <p:pic>
        <p:nvPicPr>
          <p:cNvPr id="422" name="Shape 422"/>
          <p:cNvPicPr preferRelativeResize="0"/>
          <p:nvPr/>
        </p:nvPicPr>
        <p:blipFill>
          <a:blip r:embed="rId4">
            <a:alphaModFix/>
          </a:blip>
          <a:stretch>
            <a:fillRect/>
          </a:stretch>
        </p:blipFill>
        <p:spPr>
          <a:xfrm>
            <a:off x="3525301" y="3554975"/>
            <a:ext cx="1670551" cy="2589025"/>
          </a:xfrm>
          <a:prstGeom prst="rect">
            <a:avLst/>
          </a:prstGeom>
          <a:noFill/>
          <a:ln>
            <a:noFill/>
          </a:ln>
        </p:spPr>
      </p:pic>
      <p:sp>
        <p:nvSpPr>
          <p:cNvPr id="423" name="Shape 423"/>
          <p:cNvSpPr txBox="1"/>
          <p:nvPr/>
        </p:nvSpPr>
        <p:spPr>
          <a:xfrm>
            <a:off x="3522000" y="6071750"/>
            <a:ext cx="2404800" cy="574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El-Drieny et al 2015</a:t>
            </a:r>
            <a:endParaRPr/>
          </a:p>
        </p:txBody>
      </p:sp>
      <p:pic>
        <p:nvPicPr>
          <p:cNvPr id="424" name="Shape 424"/>
          <p:cNvPicPr preferRelativeResize="0"/>
          <p:nvPr/>
        </p:nvPicPr>
        <p:blipFill>
          <a:blip r:embed="rId5">
            <a:alphaModFix/>
          </a:blip>
          <a:stretch>
            <a:fillRect/>
          </a:stretch>
        </p:blipFill>
        <p:spPr>
          <a:xfrm>
            <a:off x="69800" y="4768275"/>
            <a:ext cx="3397326" cy="1303475"/>
          </a:xfrm>
          <a:prstGeom prst="rect">
            <a:avLst/>
          </a:prstGeom>
          <a:noFill/>
          <a:ln>
            <a:noFill/>
          </a:ln>
        </p:spPr>
      </p:pic>
      <p:sp>
        <p:nvSpPr>
          <p:cNvPr id="425" name="Shape 425"/>
          <p:cNvSpPr txBox="1"/>
          <p:nvPr/>
        </p:nvSpPr>
        <p:spPr>
          <a:xfrm>
            <a:off x="2164200" y="5979250"/>
            <a:ext cx="1361100" cy="46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Lee et al 2004</a:t>
            </a:r>
            <a:endParaRPr/>
          </a:p>
        </p:txBody>
      </p:sp>
      <p:sp>
        <p:nvSpPr>
          <p:cNvPr id="426" name="Shape 426"/>
          <p:cNvSpPr txBox="1"/>
          <p:nvPr/>
        </p:nvSpPr>
        <p:spPr>
          <a:xfrm>
            <a:off x="4248250" y="1849950"/>
            <a:ext cx="4770300" cy="81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a:t>Kohler illumination:</a:t>
            </a:r>
            <a:endParaRPr b="1"/>
          </a:p>
          <a:p>
            <a:pPr indent="0" lvl="0" marL="0">
              <a:spcBef>
                <a:spcPts val="0"/>
              </a:spcBef>
              <a:spcAft>
                <a:spcPts val="0"/>
              </a:spcAft>
              <a:buNone/>
            </a:pPr>
            <a:r>
              <a:rPr lang="en-US"/>
              <a:t>Ensures even illumination of the sample. </a:t>
            </a:r>
            <a:endParaRPr/>
          </a:p>
          <a:p>
            <a:pPr indent="0" lvl="0" marL="0">
              <a:spcBef>
                <a:spcPts val="0"/>
              </a:spcBef>
              <a:spcAft>
                <a:spcPts val="0"/>
              </a:spcAft>
              <a:buNone/>
            </a:pPr>
            <a:r>
              <a:t/>
            </a:r>
            <a:endParaRPr/>
          </a:p>
        </p:txBody>
      </p:sp>
      <p:cxnSp>
        <p:nvCxnSpPr>
          <p:cNvPr id="427" name="Shape 427"/>
          <p:cNvCxnSpPr/>
          <p:nvPr/>
        </p:nvCxnSpPr>
        <p:spPr>
          <a:xfrm rot="10800000">
            <a:off x="1248700" y="3528125"/>
            <a:ext cx="0" cy="601200"/>
          </a:xfrm>
          <a:prstGeom prst="straightConnector1">
            <a:avLst/>
          </a:prstGeom>
          <a:noFill/>
          <a:ln cap="flat" cmpd="sng" w="28575">
            <a:solidFill>
              <a:srgbClr val="FFFF00"/>
            </a:solidFill>
            <a:prstDash val="solid"/>
            <a:round/>
            <a:headEnd len="med" w="med" type="none"/>
            <a:tailEnd len="med" w="med" type="triangle"/>
          </a:ln>
        </p:spPr>
      </p:cxnSp>
      <p:cxnSp>
        <p:nvCxnSpPr>
          <p:cNvPr id="428" name="Shape 428"/>
          <p:cNvCxnSpPr/>
          <p:nvPr/>
        </p:nvCxnSpPr>
        <p:spPr>
          <a:xfrm rot="10800000">
            <a:off x="1248700" y="2661388"/>
            <a:ext cx="0" cy="601200"/>
          </a:xfrm>
          <a:prstGeom prst="straightConnector1">
            <a:avLst/>
          </a:prstGeom>
          <a:noFill/>
          <a:ln cap="flat" cmpd="sng" w="28575">
            <a:solidFill>
              <a:srgbClr val="FFFF00"/>
            </a:solidFill>
            <a:prstDash val="solid"/>
            <a:round/>
            <a:headEnd len="med" w="med" type="none"/>
            <a:tailEnd len="med" w="med" type="triangle"/>
          </a:ln>
        </p:spPr>
      </p:cxnSp>
      <p:sp>
        <p:nvSpPr>
          <p:cNvPr id="429" name="Shape 429"/>
          <p:cNvSpPr/>
          <p:nvPr/>
        </p:nvSpPr>
        <p:spPr>
          <a:xfrm>
            <a:off x="1146250" y="3435600"/>
            <a:ext cx="204900" cy="198300"/>
          </a:xfrm>
          <a:prstGeom prst="smileyFace">
            <a:avLst>
              <a:gd fmla="val 4653"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609600" y="1524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lang="en-US" sz="3200"/>
              <a:t>Epifluorescence</a:t>
            </a:r>
            <a:endParaRPr b="0" i="0" sz="3200" u="none" cap="none" strike="noStrike">
              <a:solidFill>
                <a:schemeClr val="dk1"/>
              </a:solidFill>
              <a:latin typeface="Arial"/>
              <a:ea typeface="Arial"/>
              <a:cs typeface="Arial"/>
              <a:sym typeface="Arial"/>
            </a:endParaRPr>
          </a:p>
        </p:txBody>
      </p:sp>
      <p:sp>
        <p:nvSpPr>
          <p:cNvPr id="435" name="Shape 435"/>
          <p:cNvSpPr/>
          <p:nvPr/>
        </p:nvSpPr>
        <p:spPr>
          <a:xfrm>
            <a:off x="0" y="1112838"/>
            <a:ext cx="9144000" cy="42900"/>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pic>
        <p:nvPicPr>
          <p:cNvPr id="436" name="Shape 436"/>
          <p:cNvPicPr preferRelativeResize="0"/>
          <p:nvPr/>
        </p:nvPicPr>
        <p:blipFill>
          <a:blip r:embed="rId3">
            <a:alphaModFix/>
          </a:blip>
          <a:stretch>
            <a:fillRect/>
          </a:stretch>
        </p:blipFill>
        <p:spPr>
          <a:xfrm>
            <a:off x="344000" y="1625300"/>
            <a:ext cx="4334600" cy="3811751"/>
          </a:xfrm>
          <a:prstGeom prst="rect">
            <a:avLst/>
          </a:prstGeom>
          <a:noFill/>
          <a:ln>
            <a:noFill/>
          </a:ln>
        </p:spPr>
      </p:pic>
      <p:sp>
        <p:nvSpPr>
          <p:cNvPr id="437" name="Shape 437"/>
          <p:cNvSpPr txBox="1"/>
          <p:nvPr/>
        </p:nvSpPr>
        <p:spPr>
          <a:xfrm>
            <a:off x="257675" y="4763625"/>
            <a:ext cx="700200" cy="25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Zeiss</a:t>
            </a:r>
            <a:endParaRPr/>
          </a:p>
        </p:txBody>
      </p:sp>
      <p:pic>
        <p:nvPicPr>
          <p:cNvPr id="438" name="Shape 438"/>
          <p:cNvPicPr preferRelativeResize="0"/>
          <p:nvPr/>
        </p:nvPicPr>
        <p:blipFill>
          <a:blip r:embed="rId4">
            <a:alphaModFix/>
          </a:blip>
          <a:stretch>
            <a:fillRect/>
          </a:stretch>
        </p:blipFill>
        <p:spPr>
          <a:xfrm>
            <a:off x="5477550" y="1786913"/>
            <a:ext cx="1795550" cy="2041525"/>
          </a:xfrm>
          <a:prstGeom prst="rect">
            <a:avLst/>
          </a:prstGeom>
          <a:noFill/>
          <a:ln>
            <a:noFill/>
          </a:ln>
        </p:spPr>
      </p:pic>
      <p:sp>
        <p:nvSpPr>
          <p:cNvPr id="439" name="Shape 439"/>
          <p:cNvSpPr txBox="1"/>
          <p:nvPr/>
        </p:nvSpPr>
        <p:spPr>
          <a:xfrm>
            <a:off x="7009975" y="3312475"/>
            <a:ext cx="14337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100"/>
              <a:t>photonics.com</a:t>
            </a:r>
            <a:endParaRPr sz="1100"/>
          </a:p>
        </p:txBody>
      </p:sp>
      <p:pic>
        <p:nvPicPr>
          <p:cNvPr id="440" name="Shape 440"/>
          <p:cNvPicPr preferRelativeResize="0"/>
          <p:nvPr/>
        </p:nvPicPr>
        <p:blipFill>
          <a:blip r:embed="rId5">
            <a:alphaModFix/>
          </a:blip>
          <a:stretch>
            <a:fillRect/>
          </a:stretch>
        </p:blipFill>
        <p:spPr>
          <a:xfrm>
            <a:off x="5080725" y="3927838"/>
            <a:ext cx="3144873" cy="1922675"/>
          </a:xfrm>
          <a:prstGeom prst="rect">
            <a:avLst/>
          </a:prstGeom>
          <a:noFill/>
          <a:ln>
            <a:noFill/>
          </a:ln>
        </p:spPr>
      </p:pic>
      <p:sp>
        <p:nvSpPr>
          <p:cNvPr id="441" name="Shape 441"/>
          <p:cNvSpPr txBox="1"/>
          <p:nvPr/>
        </p:nvSpPr>
        <p:spPr>
          <a:xfrm>
            <a:off x="5041125" y="3927850"/>
            <a:ext cx="17508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000">
                <a:solidFill>
                  <a:srgbClr val="FFFFFF"/>
                </a:solidFill>
              </a:rPr>
              <a:t>Ghaemi et al., 2014</a:t>
            </a:r>
            <a:endParaRPr sz="1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Confocal Microscopy</a:t>
            </a:r>
            <a:endParaRPr b="0" i="0" sz="3200" u="none" cap="none" strike="noStrike">
              <a:solidFill>
                <a:schemeClr val="dk1"/>
              </a:solidFill>
              <a:latin typeface="Arial"/>
              <a:ea typeface="Arial"/>
              <a:cs typeface="Arial"/>
              <a:sym typeface="Arial"/>
            </a:endParaRPr>
          </a:p>
        </p:txBody>
      </p:sp>
      <p:pic>
        <p:nvPicPr>
          <p:cNvPr id="448" name="Shape 448"/>
          <p:cNvPicPr preferRelativeResize="0"/>
          <p:nvPr/>
        </p:nvPicPr>
        <p:blipFill rotWithShape="1">
          <a:blip r:embed="rId3">
            <a:alphaModFix/>
          </a:blip>
          <a:srcRect b="0" l="0" r="0" t="0"/>
          <a:stretch/>
        </p:blipFill>
        <p:spPr>
          <a:xfrm>
            <a:off x="360725" y="1579050"/>
            <a:ext cx="2990575" cy="3447050"/>
          </a:xfrm>
          <a:prstGeom prst="rect">
            <a:avLst/>
          </a:prstGeom>
          <a:noFill/>
          <a:ln>
            <a:noFill/>
          </a:ln>
        </p:spPr>
      </p:pic>
      <p:sp>
        <p:nvSpPr>
          <p:cNvPr id="449" name="Shape 449"/>
          <p:cNvSpPr/>
          <p:nvPr/>
        </p:nvSpPr>
        <p:spPr>
          <a:xfrm>
            <a:off x="0" y="11128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450" name="Shape 450"/>
          <p:cNvPicPr preferRelativeResize="0"/>
          <p:nvPr/>
        </p:nvPicPr>
        <p:blipFill rotWithShape="1">
          <a:blip r:embed="rId4">
            <a:alphaModFix/>
          </a:blip>
          <a:srcRect b="35882" l="41547" r="36919" t="22839"/>
          <a:stretch/>
        </p:blipFill>
        <p:spPr>
          <a:xfrm>
            <a:off x="634250" y="5060900"/>
            <a:ext cx="1968876" cy="1526200"/>
          </a:xfrm>
          <a:prstGeom prst="rect">
            <a:avLst/>
          </a:prstGeom>
          <a:noFill/>
          <a:ln>
            <a:noFill/>
          </a:ln>
        </p:spPr>
      </p:pic>
      <p:pic>
        <p:nvPicPr>
          <p:cNvPr id="451" name="Shape 451"/>
          <p:cNvPicPr preferRelativeResize="0"/>
          <p:nvPr/>
        </p:nvPicPr>
        <p:blipFill>
          <a:blip r:embed="rId5">
            <a:alphaModFix/>
          </a:blip>
          <a:stretch>
            <a:fillRect/>
          </a:stretch>
        </p:blipFill>
        <p:spPr>
          <a:xfrm>
            <a:off x="4868522" y="1953171"/>
            <a:ext cx="3202676" cy="2836404"/>
          </a:xfrm>
          <a:prstGeom prst="rect">
            <a:avLst/>
          </a:prstGeom>
          <a:noFill/>
          <a:ln>
            <a:noFill/>
          </a:ln>
        </p:spPr>
      </p:pic>
      <p:pic>
        <p:nvPicPr>
          <p:cNvPr id="452" name="Shape 452"/>
          <p:cNvPicPr preferRelativeResize="0"/>
          <p:nvPr/>
        </p:nvPicPr>
        <p:blipFill rotWithShape="1">
          <a:blip r:embed="rId4">
            <a:alphaModFix/>
          </a:blip>
          <a:srcRect b="35882" l="71528" r="8596" t="22839"/>
          <a:stretch/>
        </p:blipFill>
        <p:spPr>
          <a:xfrm>
            <a:off x="5523400" y="5026100"/>
            <a:ext cx="1817349" cy="1526200"/>
          </a:xfrm>
          <a:prstGeom prst="rect">
            <a:avLst/>
          </a:prstGeom>
          <a:noFill/>
          <a:ln>
            <a:noFill/>
          </a:ln>
        </p:spPr>
      </p:pic>
      <p:sp>
        <p:nvSpPr>
          <p:cNvPr id="453" name="Shape 453"/>
          <p:cNvSpPr txBox="1"/>
          <p:nvPr/>
        </p:nvSpPr>
        <p:spPr>
          <a:xfrm>
            <a:off x="7968000" y="6587100"/>
            <a:ext cx="1176000" cy="2511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n-US" sz="1100"/>
              <a:t>Perkin elmer</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Two Photon</a:t>
            </a:r>
            <a:endParaRPr b="0" i="0" sz="3200" u="none" cap="none" strike="noStrike">
              <a:solidFill>
                <a:schemeClr val="dk1"/>
              </a:solidFill>
              <a:latin typeface="Arial"/>
              <a:ea typeface="Arial"/>
              <a:cs typeface="Arial"/>
              <a:sym typeface="Arial"/>
            </a:endParaRPr>
          </a:p>
        </p:txBody>
      </p:sp>
      <p:sp>
        <p:nvSpPr>
          <p:cNvPr id="459" name="Shape 459"/>
          <p:cNvSpPr/>
          <p:nvPr/>
        </p:nvSpPr>
        <p:spPr>
          <a:xfrm>
            <a:off x="0" y="14811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460" name="Shape 460"/>
          <p:cNvPicPr preferRelativeResize="0"/>
          <p:nvPr/>
        </p:nvPicPr>
        <p:blipFill>
          <a:blip r:embed="rId3">
            <a:alphaModFix/>
          </a:blip>
          <a:stretch>
            <a:fillRect/>
          </a:stretch>
        </p:blipFill>
        <p:spPr>
          <a:xfrm>
            <a:off x="349250" y="1973700"/>
            <a:ext cx="2076450" cy="2324100"/>
          </a:xfrm>
          <a:prstGeom prst="rect">
            <a:avLst/>
          </a:prstGeom>
          <a:noFill/>
          <a:ln>
            <a:noFill/>
          </a:ln>
        </p:spPr>
      </p:pic>
      <p:sp>
        <p:nvSpPr>
          <p:cNvPr id="461" name="Shape 461"/>
          <p:cNvSpPr txBox="1"/>
          <p:nvPr/>
        </p:nvSpPr>
        <p:spPr>
          <a:xfrm>
            <a:off x="2616400" y="3471000"/>
            <a:ext cx="6012300" cy="200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Strengths:</a:t>
            </a:r>
            <a:endParaRPr/>
          </a:p>
          <a:p>
            <a:pPr indent="-317500" lvl="0" marL="457200" rtl="0">
              <a:spcBef>
                <a:spcPts val="0"/>
              </a:spcBef>
              <a:spcAft>
                <a:spcPts val="0"/>
              </a:spcAft>
              <a:buSzPts val="1400"/>
              <a:buChar char="-"/>
            </a:pPr>
            <a:r>
              <a:rPr lang="en-US"/>
              <a:t>uses longer wavelengths which are less damaging, penetrate farther (up to about 1mm)</a:t>
            </a:r>
            <a:endParaRPr/>
          </a:p>
          <a:p>
            <a:pPr indent="-317500" lvl="0" marL="457200" rtl="0">
              <a:spcBef>
                <a:spcPts val="0"/>
              </a:spcBef>
              <a:spcAft>
                <a:spcPts val="0"/>
              </a:spcAft>
              <a:buSzPts val="1400"/>
              <a:buChar char="-"/>
            </a:pPr>
            <a:r>
              <a:rPr lang="en-US"/>
              <a:t>requirement for simultaneous absorption means excitation is restricted to the focal plane (inherently confocal)</a:t>
            </a:r>
            <a:endParaRPr/>
          </a:p>
          <a:p>
            <a:pPr indent="0" lvl="0" marL="0" rtl="0">
              <a:spcBef>
                <a:spcPts val="0"/>
              </a:spcBef>
              <a:spcAft>
                <a:spcPts val="0"/>
              </a:spcAft>
              <a:buNone/>
            </a:pPr>
            <a:r>
              <a:rPr lang="en-US"/>
              <a:t>Requirements:</a:t>
            </a:r>
            <a:endParaRPr/>
          </a:p>
          <a:p>
            <a:pPr indent="-317500" lvl="0" marL="457200" rtl="0">
              <a:spcBef>
                <a:spcPts val="0"/>
              </a:spcBef>
              <a:spcAft>
                <a:spcPts val="0"/>
              </a:spcAft>
              <a:buSzPts val="1400"/>
              <a:buChar char="-"/>
            </a:pPr>
            <a:r>
              <a:rPr lang="en-US"/>
              <a:t>specialized lasers to ensure you have enough photons to cause excitation </a:t>
            </a:r>
            <a:endParaRPr/>
          </a:p>
          <a:p>
            <a:pPr indent="-317500" lvl="1" marL="914400" rtl="0">
              <a:spcBef>
                <a:spcPts val="0"/>
              </a:spcBef>
              <a:spcAft>
                <a:spcPts val="0"/>
              </a:spcAft>
              <a:buSzPts val="1400"/>
              <a:buChar char="-"/>
            </a:pPr>
            <a:r>
              <a:rPr lang="en-US"/>
              <a:t>more photons = more power = problematic</a:t>
            </a:r>
            <a:endParaRPr/>
          </a:p>
          <a:p>
            <a:pPr indent="-317500" lvl="1" marL="914400" rtl="0">
              <a:spcBef>
                <a:spcPts val="0"/>
              </a:spcBef>
              <a:spcAft>
                <a:spcPts val="0"/>
              </a:spcAft>
              <a:buSzPts val="1400"/>
              <a:buChar char="-"/>
            </a:pPr>
            <a:r>
              <a:rPr lang="en-US"/>
              <a:t>pulsed lasers (e.g., Ti-Saph) </a:t>
            </a:r>
            <a:endParaRPr/>
          </a:p>
        </p:txBody>
      </p:sp>
      <p:sp>
        <p:nvSpPr>
          <p:cNvPr id="462" name="Shape 462"/>
          <p:cNvSpPr txBox="1"/>
          <p:nvPr/>
        </p:nvSpPr>
        <p:spPr>
          <a:xfrm>
            <a:off x="2675800" y="1856550"/>
            <a:ext cx="5893500" cy="128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Basic concept:</a:t>
            </a:r>
            <a:endParaRPr/>
          </a:p>
          <a:p>
            <a:pPr indent="-317500" lvl="0" marL="457200">
              <a:spcBef>
                <a:spcPts val="0"/>
              </a:spcBef>
              <a:spcAft>
                <a:spcPts val="0"/>
              </a:spcAft>
              <a:buSzPts val="1400"/>
              <a:buChar char="●"/>
            </a:pPr>
            <a:r>
              <a:rPr lang="en-US"/>
              <a:t>instead of using 1 photon at X nm wavelength to excite a fluor,</a:t>
            </a:r>
            <a:endParaRPr/>
          </a:p>
          <a:p>
            <a:pPr indent="-317500" lvl="0" marL="457200" rtl="0">
              <a:spcBef>
                <a:spcPts val="0"/>
              </a:spcBef>
              <a:spcAft>
                <a:spcPts val="0"/>
              </a:spcAft>
              <a:buSzPts val="1400"/>
              <a:buChar char="●"/>
            </a:pPr>
            <a:r>
              <a:rPr lang="en-US"/>
              <a:t>use simultaneous 2 photons at a longer wavelength (less energy) to excite the fluor</a:t>
            </a:r>
            <a:endParaRPr/>
          </a:p>
          <a:p>
            <a:pPr indent="-317500" lvl="0" marL="457200">
              <a:spcBef>
                <a:spcPts val="0"/>
              </a:spcBef>
              <a:spcAft>
                <a:spcPts val="0"/>
              </a:spcAft>
              <a:buSzPts val="1400"/>
              <a:buChar char="●"/>
            </a:pPr>
            <a:r>
              <a:rPr lang="en-US"/>
              <a:t>emission doesn’t change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Two Photon</a:t>
            </a:r>
            <a:endParaRPr b="0" i="0" sz="3200" u="none" cap="none" strike="noStrike">
              <a:solidFill>
                <a:schemeClr val="dk1"/>
              </a:solidFill>
              <a:latin typeface="Arial"/>
              <a:ea typeface="Arial"/>
              <a:cs typeface="Arial"/>
              <a:sym typeface="Arial"/>
            </a:endParaRPr>
          </a:p>
        </p:txBody>
      </p:sp>
      <p:sp>
        <p:nvSpPr>
          <p:cNvPr id="469" name="Shape 469"/>
          <p:cNvSpPr/>
          <p:nvPr/>
        </p:nvSpPr>
        <p:spPr>
          <a:xfrm>
            <a:off x="0" y="14811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470" name="Shape 470"/>
          <p:cNvPicPr preferRelativeResize="0"/>
          <p:nvPr/>
        </p:nvPicPr>
        <p:blipFill rotWithShape="1">
          <a:blip r:embed="rId3">
            <a:alphaModFix/>
          </a:blip>
          <a:srcRect b="0" l="0" r="0" t="0"/>
          <a:stretch/>
        </p:blipFill>
        <p:spPr>
          <a:xfrm>
            <a:off x="0" y="1879600"/>
            <a:ext cx="9144000" cy="3093108"/>
          </a:xfrm>
          <a:prstGeom prst="rect">
            <a:avLst/>
          </a:prstGeom>
          <a:noFill/>
          <a:ln>
            <a:noFill/>
          </a:ln>
        </p:spPr>
      </p:pic>
      <p:sp>
        <p:nvSpPr>
          <p:cNvPr id="471" name="Shape 471"/>
          <p:cNvSpPr/>
          <p:nvPr/>
        </p:nvSpPr>
        <p:spPr>
          <a:xfrm>
            <a:off x="6797971" y="6465416"/>
            <a:ext cx="234894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Drobizhev et al, 2011</a:t>
            </a: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Two Photon</a:t>
            </a:r>
            <a:endParaRPr b="0" i="0" sz="3200" u="none" cap="none" strike="noStrike">
              <a:solidFill>
                <a:schemeClr val="dk1"/>
              </a:solidFill>
              <a:latin typeface="Arial"/>
              <a:ea typeface="Arial"/>
              <a:cs typeface="Arial"/>
              <a:sym typeface="Arial"/>
            </a:endParaRPr>
          </a:p>
        </p:txBody>
      </p:sp>
      <p:sp>
        <p:nvSpPr>
          <p:cNvPr id="478" name="Shape 478"/>
          <p:cNvSpPr/>
          <p:nvPr/>
        </p:nvSpPr>
        <p:spPr>
          <a:xfrm>
            <a:off x="0" y="14811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479" name="Shape 479"/>
          <p:cNvPicPr preferRelativeResize="0"/>
          <p:nvPr/>
        </p:nvPicPr>
        <p:blipFill rotWithShape="1">
          <a:blip r:embed="rId3">
            <a:alphaModFix/>
          </a:blip>
          <a:srcRect b="1701" l="3162" r="58502" t="1088"/>
          <a:stretch/>
        </p:blipFill>
        <p:spPr>
          <a:xfrm>
            <a:off x="251075" y="0"/>
            <a:ext cx="1651725" cy="6752926"/>
          </a:xfrm>
          <a:prstGeom prst="rect">
            <a:avLst/>
          </a:prstGeom>
          <a:noFill/>
          <a:ln>
            <a:noFill/>
          </a:ln>
        </p:spPr>
      </p:pic>
      <p:pic>
        <p:nvPicPr>
          <p:cNvPr id="480" name="Shape 480"/>
          <p:cNvPicPr preferRelativeResize="0"/>
          <p:nvPr/>
        </p:nvPicPr>
        <p:blipFill rotWithShape="1">
          <a:blip r:embed="rId3">
            <a:alphaModFix/>
          </a:blip>
          <a:srcRect b="0" l="44870" r="0" t="64661"/>
          <a:stretch/>
        </p:blipFill>
        <p:spPr>
          <a:xfrm>
            <a:off x="2119925" y="1731925"/>
            <a:ext cx="3284351" cy="3394126"/>
          </a:xfrm>
          <a:prstGeom prst="rect">
            <a:avLst/>
          </a:prstGeom>
          <a:noFill/>
          <a:ln>
            <a:noFill/>
          </a:ln>
        </p:spPr>
      </p:pic>
      <p:sp>
        <p:nvSpPr>
          <p:cNvPr id="481" name="Shape 481"/>
          <p:cNvSpPr txBox="1"/>
          <p:nvPr/>
        </p:nvSpPr>
        <p:spPr>
          <a:xfrm>
            <a:off x="4135950" y="6131225"/>
            <a:ext cx="5007900" cy="43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Tran &amp; Gordon 2015</a:t>
            </a:r>
            <a:endParaRPr/>
          </a:p>
          <a:p>
            <a:pPr indent="0" lvl="0" marL="0">
              <a:spcBef>
                <a:spcPts val="0"/>
              </a:spcBef>
              <a:spcAft>
                <a:spcPts val="0"/>
              </a:spcAft>
              <a:buNone/>
            </a:pPr>
            <a:r>
              <a:rPr lang="en-US"/>
              <a:t>live imaging of mouse vasculature and astrocytes</a:t>
            </a:r>
            <a:endParaRPr/>
          </a:p>
        </p:txBody>
      </p:sp>
      <p:pic>
        <p:nvPicPr>
          <p:cNvPr id="482" name="Shape 482"/>
          <p:cNvPicPr preferRelativeResize="0"/>
          <p:nvPr/>
        </p:nvPicPr>
        <p:blipFill>
          <a:blip r:embed="rId4">
            <a:alphaModFix/>
          </a:blip>
          <a:stretch>
            <a:fillRect/>
          </a:stretch>
        </p:blipFill>
        <p:spPr>
          <a:xfrm>
            <a:off x="5404275" y="1826262"/>
            <a:ext cx="3085575" cy="310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why microscopy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Shape 4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Total internal reflection microscopy (TIRF)</a:t>
            </a:r>
            <a:endParaRPr b="0" i="0" sz="3200" u="none" cap="none" strike="noStrike">
              <a:solidFill>
                <a:schemeClr val="dk1"/>
              </a:solidFill>
              <a:latin typeface="Arial"/>
              <a:ea typeface="Arial"/>
              <a:cs typeface="Arial"/>
              <a:sym typeface="Arial"/>
            </a:endParaRPr>
          </a:p>
        </p:txBody>
      </p:sp>
      <p:pic>
        <p:nvPicPr>
          <p:cNvPr id="489" name="Shape 489"/>
          <p:cNvPicPr preferRelativeResize="0"/>
          <p:nvPr/>
        </p:nvPicPr>
        <p:blipFill rotWithShape="1">
          <a:blip r:embed="rId3">
            <a:alphaModFix/>
          </a:blip>
          <a:srcRect b="0" l="0" r="0" t="0"/>
          <a:stretch/>
        </p:blipFill>
        <p:spPr>
          <a:xfrm>
            <a:off x="399950" y="1845550"/>
            <a:ext cx="3833009" cy="4572001"/>
          </a:xfrm>
          <a:prstGeom prst="rect">
            <a:avLst/>
          </a:prstGeom>
          <a:noFill/>
          <a:ln>
            <a:noFill/>
          </a:ln>
        </p:spPr>
      </p:pic>
      <p:sp>
        <p:nvSpPr>
          <p:cNvPr id="490" name="Shape 490"/>
          <p:cNvSpPr/>
          <p:nvPr/>
        </p:nvSpPr>
        <p:spPr>
          <a:xfrm>
            <a:off x="399950" y="6490773"/>
            <a:ext cx="36384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Stephens and Allan (2003). Science 300:82</a:t>
            </a:r>
            <a:endParaRPr/>
          </a:p>
        </p:txBody>
      </p:sp>
      <p:sp>
        <p:nvSpPr>
          <p:cNvPr id="491" name="Shape 491"/>
          <p:cNvSpPr/>
          <p:nvPr/>
        </p:nvSpPr>
        <p:spPr>
          <a:xfrm>
            <a:off x="0" y="14811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492" name="Shape 492"/>
          <p:cNvPicPr preferRelativeResize="0"/>
          <p:nvPr/>
        </p:nvPicPr>
        <p:blipFill>
          <a:blip r:embed="rId4">
            <a:alphaModFix/>
          </a:blip>
          <a:stretch>
            <a:fillRect/>
          </a:stretch>
        </p:blipFill>
        <p:spPr>
          <a:xfrm>
            <a:off x="4385359" y="1676400"/>
            <a:ext cx="4606242" cy="3108927"/>
          </a:xfrm>
          <a:prstGeom prst="rect">
            <a:avLst/>
          </a:prstGeom>
          <a:noFill/>
          <a:ln>
            <a:noFill/>
          </a:ln>
        </p:spPr>
      </p:pic>
      <p:sp>
        <p:nvSpPr>
          <p:cNvPr id="493" name="Shape 493"/>
          <p:cNvSpPr txBox="1"/>
          <p:nvPr/>
        </p:nvSpPr>
        <p:spPr>
          <a:xfrm>
            <a:off x="7379975" y="6454950"/>
            <a:ext cx="19359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200"/>
              <a:t>Queen’s University</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Total internal reflection microscopy (TIRF)</a:t>
            </a:r>
            <a:endParaRPr b="0" i="0" sz="3200" u="none" cap="none" strike="noStrike">
              <a:solidFill>
                <a:schemeClr val="dk1"/>
              </a:solidFill>
              <a:latin typeface="Arial"/>
              <a:ea typeface="Arial"/>
              <a:cs typeface="Arial"/>
              <a:sym typeface="Arial"/>
            </a:endParaRPr>
          </a:p>
        </p:txBody>
      </p:sp>
      <p:sp>
        <p:nvSpPr>
          <p:cNvPr id="500" name="Shape 500"/>
          <p:cNvSpPr/>
          <p:nvPr/>
        </p:nvSpPr>
        <p:spPr>
          <a:xfrm>
            <a:off x="0" y="14811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501" name="Shape 501"/>
          <p:cNvSpPr txBox="1"/>
          <p:nvPr/>
        </p:nvSpPr>
        <p:spPr>
          <a:xfrm>
            <a:off x="343550" y="1810325"/>
            <a:ext cx="38055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https://vimeo.com/157522768</a:t>
            </a:r>
            <a:endParaRPr/>
          </a:p>
        </p:txBody>
      </p:sp>
      <p:pic>
        <p:nvPicPr>
          <p:cNvPr id="502" name="Shape 502"/>
          <p:cNvPicPr preferRelativeResize="0"/>
          <p:nvPr/>
        </p:nvPicPr>
        <p:blipFill>
          <a:blip r:embed="rId3">
            <a:alphaModFix/>
          </a:blip>
          <a:stretch>
            <a:fillRect/>
          </a:stretch>
        </p:blipFill>
        <p:spPr>
          <a:xfrm>
            <a:off x="206250" y="2225125"/>
            <a:ext cx="3004700" cy="3781949"/>
          </a:xfrm>
          <a:prstGeom prst="rect">
            <a:avLst/>
          </a:prstGeom>
          <a:noFill/>
          <a:ln>
            <a:noFill/>
          </a:ln>
        </p:spPr>
      </p:pic>
      <p:sp>
        <p:nvSpPr>
          <p:cNvPr id="503" name="Shape 503"/>
          <p:cNvSpPr txBox="1"/>
          <p:nvPr/>
        </p:nvSpPr>
        <p:spPr>
          <a:xfrm>
            <a:off x="647475" y="6131225"/>
            <a:ext cx="1797000" cy="50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Vale Lab, USCF</a:t>
            </a:r>
            <a:endParaRPr/>
          </a:p>
        </p:txBody>
      </p:sp>
      <p:pic>
        <p:nvPicPr>
          <p:cNvPr id="504" name="Shape 504"/>
          <p:cNvPicPr preferRelativeResize="0"/>
          <p:nvPr/>
        </p:nvPicPr>
        <p:blipFill>
          <a:blip r:embed="rId4">
            <a:alphaModFix/>
          </a:blip>
          <a:stretch>
            <a:fillRect/>
          </a:stretch>
        </p:blipFill>
        <p:spPr>
          <a:xfrm>
            <a:off x="3363350" y="2406725"/>
            <a:ext cx="5628250" cy="3049791"/>
          </a:xfrm>
          <a:prstGeom prst="rect">
            <a:avLst/>
          </a:prstGeom>
          <a:noFill/>
          <a:ln>
            <a:noFill/>
          </a:ln>
        </p:spPr>
      </p:pic>
      <p:sp>
        <p:nvSpPr>
          <p:cNvPr id="505" name="Shape 505"/>
          <p:cNvSpPr txBox="1"/>
          <p:nvPr/>
        </p:nvSpPr>
        <p:spPr>
          <a:xfrm>
            <a:off x="5001450" y="5536600"/>
            <a:ext cx="38055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Mongiu et al, 2007 JCS</a:t>
            </a:r>
            <a:endParaRPr/>
          </a:p>
        </p:txBody>
      </p:sp>
      <p:sp>
        <p:nvSpPr>
          <p:cNvPr id="506" name="Shape 506"/>
          <p:cNvSpPr txBox="1"/>
          <p:nvPr/>
        </p:nvSpPr>
        <p:spPr>
          <a:xfrm>
            <a:off x="6131325" y="2406725"/>
            <a:ext cx="10107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solidFill>
                  <a:srgbClr val="FFFFFF"/>
                </a:solidFill>
              </a:rPr>
              <a:t>GFP-arp3</a:t>
            </a:r>
            <a:endParaRPr>
              <a:solidFill>
                <a:srgbClr val="FFFFFF"/>
              </a:solidFill>
            </a:endParaRPr>
          </a:p>
        </p:txBody>
      </p:sp>
      <p:sp>
        <p:nvSpPr>
          <p:cNvPr id="507" name="Shape 507"/>
          <p:cNvSpPr txBox="1"/>
          <p:nvPr/>
        </p:nvSpPr>
        <p:spPr>
          <a:xfrm>
            <a:off x="5397850" y="4770200"/>
            <a:ext cx="5946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solidFill>
                  <a:srgbClr val="FFFFFF"/>
                </a:solidFill>
              </a:rPr>
              <a:t>WF</a:t>
            </a:r>
            <a:endParaRPr>
              <a:solidFill>
                <a:srgbClr val="FFFFFF"/>
              </a:solidFill>
            </a:endParaRPr>
          </a:p>
        </p:txBody>
      </p:sp>
      <p:sp>
        <p:nvSpPr>
          <p:cNvPr id="508" name="Shape 508"/>
          <p:cNvSpPr txBox="1"/>
          <p:nvPr/>
        </p:nvSpPr>
        <p:spPr>
          <a:xfrm>
            <a:off x="8298750" y="4962225"/>
            <a:ext cx="594600" cy="44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FFFF"/>
                </a:solidFill>
              </a:rPr>
              <a:t>TIRF</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Shape 514"/>
          <p:cNvSpPr txBox="1"/>
          <p:nvPr>
            <p:ph type="title"/>
          </p:nvPr>
        </p:nvSpPr>
        <p:spPr>
          <a:xfrm>
            <a:off x="457200" y="76200"/>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FRAP, FLIP, Photoactivation</a:t>
            </a:r>
            <a:endParaRPr b="0" i="0" sz="3200" u="none" cap="none" strike="noStrike">
              <a:solidFill>
                <a:schemeClr val="dk1"/>
              </a:solidFill>
              <a:latin typeface="Arial"/>
              <a:ea typeface="Arial"/>
              <a:cs typeface="Arial"/>
              <a:sym typeface="Arial"/>
            </a:endParaRPr>
          </a:p>
        </p:txBody>
      </p:sp>
      <p:pic>
        <p:nvPicPr>
          <p:cNvPr id="515" name="Shape 515"/>
          <p:cNvPicPr preferRelativeResize="0"/>
          <p:nvPr/>
        </p:nvPicPr>
        <p:blipFill rotWithShape="1">
          <a:blip r:embed="rId3">
            <a:alphaModFix/>
          </a:blip>
          <a:srcRect b="0" l="0" r="0" t="0"/>
          <a:stretch/>
        </p:blipFill>
        <p:spPr>
          <a:xfrm>
            <a:off x="1405550" y="1457925"/>
            <a:ext cx="5524500" cy="4829991"/>
          </a:xfrm>
          <a:prstGeom prst="rect">
            <a:avLst/>
          </a:prstGeom>
          <a:noFill/>
          <a:ln>
            <a:noFill/>
          </a:ln>
        </p:spPr>
      </p:pic>
      <p:sp>
        <p:nvSpPr>
          <p:cNvPr id="516" name="Shape 516"/>
          <p:cNvSpPr/>
          <p:nvPr/>
        </p:nvSpPr>
        <p:spPr>
          <a:xfrm>
            <a:off x="0" y="6590152"/>
            <a:ext cx="4572000" cy="27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Lippincott-Schwartz and Patterson (2003). Science 300:87</a:t>
            </a:r>
            <a:endParaRPr sz="1100"/>
          </a:p>
        </p:txBody>
      </p:sp>
      <p:sp>
        <p:nvSpPr>
          <p:cNvPr id="517" name="Shape 517"/>
          <p:cNvSpPr/>
          <p:nvPr/>
        </p:nvSpPr>
        <p:spPr>
          <a:xfrm>
            <a:off x="0" y="11128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sp>
        <p:nvSpPr>
          <p:cNvPr id="518" name="Shape 518"/>
          <p:cNvSpPr/>
          <p:nvPr/>
        </p:nvSpPr>
        <p:spPr>
          <a:xfrm>
            <a:off x="2120825" y="4155750"/>
            <a:ext cx="112200" cy="990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Shape 519"/>
          <p:cNvSpPr/>
          <p:nvPr/>
        </p:nvSpPr>
        <p:spPr>
          <a:xfrm>
            <a:off x="3046225" y="4109950"/>
            <a:ext cx="112200" cy="990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Shape 520"/>
          <p:cNvSpPr/>
          <p:nvPr/>
        </p:nvSpPr>
        <p:spPr>
          <a:xfrm>
            <a:off x="4017875" y="4109950"/>
            <a:ext cx="112200" cy="990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Shape 521"/>
          <p:cNvSpPr/>
          <p:nvPr/>
        </p:nvSpPr>
        <p:spPr>
          <a:xfrm>
            <a:off x="4989525" y="4109950"/>
            <a:ext cx="112200" cy="990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p:nvPr/>
        </p:nvSpPr>
        <p:spPr>
          <a:xfrm>
            <a:off x="5538375" y="3555425"/>
            <a:ext cx="143700" cy="9834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txBox="1"/>
          <p:nvPr>
            <p:ph type="title"/>
          </p:nvPr>
        </p:nvSpPr>
        <p:spPr>
          <a:xfrm>
            <a:off x="1060450" y="246063"/>
            <a:ext cx="6908800"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Forster Resonance Energy Transfer (FRET)</a:t>
            </a:r>
            <a:endParaRPr b="0" i="0" sz="3200" u="none" cap="none" strike="noStrike">
              <a:solidFill>
                <a:schemeClr val="dk1"/>
              </a:solidFill>
              <a:latin typeface="Arial"/>
              <a:ea typeface="Arial"/>
              <a:cs typeface="Arial"/>
              <a:sym typeface="Arial"/>
            </a:endParaRPr>
          </a:p>
        </p:txBody>
      </p:sp>
      <p:sp>
        <p:nvSpPr>
          <p:cNvPr id="528" name="Shape 528"/>
          <p:cNvSpPr/>
          <p:nvPr/>
        </p:nvSpPr>
        <p:spPr>
          <a:xfrm>
            <a:off x="920750" y="1981200"/>
            <a:ext cx="7710488" cy="276860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9" name="Shape 529"/>
          <p:cNvSpPr/>
          <p:nvPr/>
        </p:nvSpPr>
        <p:spPr>
          <a:xfrm>
            <a:off x="1066800" y="2825750"/>
            <a:ext cx="1970088" cy="1944688"/>
          </a:xfrm>
          <a:custGeom>
            <a:pathLst>
              <a:path extrusionOk="0" h="1225" w="1396">
                <a:moveTo>
                  <a:pt x="0" y="1216"/>
                </a:moveTo>
                <a:lnTo>
                  <a:pt x="18" y="1184"/>
                </a:lnTo>
                <a:lnTo>
                  <a:pt x="45" y="1168"/>
                </a:lnTo>
                <a:lnTo>
                  <a:pt x="72" y="1144"/>
                </a:lnTo>
                <a:lnTo>
                  <a:pt x="99" y="1128"/>
                </a:lnTo>
                <a:lnTo>
                  <a:pt x="117" y="1104"/>
                </a:lnTo>
                <a:lnTo>
                  <a:pt x="144" y="1080"/>
                </a:lnTo>
                <a:lnTo>
                  <a:pt x="171" y="1056"/>
                </a:lnTo>
                <a:lnTo>
                  <a:pt x="189" y="1032"/>
                </a:lnTo>
                <a:lnTo>
                  <a:pt x="207" y="1008"/>
                </a:lnTo>
                <a:lnTo>
                  <a:pt x="243" y="960"/>
                </a:lnTo>
                <a:lnTo>
                  <a:pt x="279" y="876"/>
                </a:lnTo>
                <a:lnTo>
                  <a:pt x="297" y="816"/>
                </a:lnTo>
                <a:lnTo>
                  <a:pt x="315" y="720"/>
                </a:lnTo>
                <a:lnTo>
                  <a:pt x="324" y="664"/>
                </a:lnTo>
                <a:lnTo>
                  <a:pt x="324" y="640"/>
                </a:lnTo>
                <a:lnTo>
                  <a:pt x="333" y="608"/>
                </a:lnTo>
                <a:lnTo>
                  <a:pt x="360" y="488"/>
                </a:lnTo>
                <a:lnTo>
                  <a:pt x="369" y="456"/>
                </a:lnTo>
                <a:lnTo>
                  <a:pt x="387" y="352"/>
                </a:lnTo>
                <a:lnTo>
                  <a:pt x="392" y="308"/>
                </a:lnTo>
                <a:lnTo>
                  <a:pt x="396" y="296"/>
                </a:lnTo>
                <a:lnTo>
                  <a:pt x="450" y="120"/>
                </a:lnTo>
                <a:lnTo>
                  <a:pt x="468" y="88"/>
                </a:lnTo>
                <a:lnTo>
                  <a:pt x="504" y="32"/>
                </a:lnTo>
                <a:lnTo>
                  <a:pt x="540" y="8"/>
                </a:lnTo>
                <a:lnTo>
                  <a:pt x="594" y="0"/>
                </a:lnTo>
                <a:lnTo>
                  <a:pt x="621" y="0"/>
                </a:lnTo>
                <a:lnTo>
                  <a:pt x="648" y="8"/>
                </a:lnTo>
                <a:lnTo>
                  <a:pt x="675" y="8"/>
                </a:lnTo>
                <a:lnTo>
                  <a:pt x="702" y="24"/>
                </a:lnTo>
                <a:lnTo>
                  <a:pt x="729" y="48"/>
                </a:lnTo>
                <a:lnTo>
                  <a:pt x="774" y="104"/>
                </a:lnTo>
                <a:lnTo>
                  <a:pt x="801" y="144"/>
                </a:lnTo>
                <a:lnTo>
                  <a:pt x="828" y="200"/>
                </a:lnTo>
                <a:lnTo>
                  <a:pt x="860" y="268"/>
                </a:lnTo>
                <a:lnTo>
                  <a:pt x="878" y="312"/>
                </a:lnTo>
                <a:lnTo>
                  <a:pt x="927" y="416"/>
                </a:lnTo>
                <a:lnTo>
                  <a:pt x="968" y="512"/>
                </a:lnTo>
                <a:lnTo>
                  <a:pt x="1103" y="792"/>
                </a:lnTo>
                <a:lnTo>
                  <a:pt x="1305" y="1152"/>
                </a:lnTo>
                <a:lnTo>
                  <a:pt x="1395" y="1224"/>
                </a:lnTo>
              </a:path>
            </a:pathLst>
          </a:custGeom>
          <a:solidFill>
            <a:srgbClr val="CECECE"/>
          </a:soli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0" name="Shape 530"/>
          <p:cNvSpPr/>
          <p:nvPr/>
        </p:nvSpPr>
        <p:spPr>
          <a:xfrm>
            <a:off x="2354263" y="2752725"/>
            <a:ext cx="2770187" cy="2012950"/>
          </a:xfrm>
          <a:custGeom>
            <a:pathLst>
              <a:path extrusionOk="0" h="1268" w="1963">
                <a:moveTo>
                  <a:pt x="0" y="1267"/>
                </a:moveTo>
                <a:lnTo>
                  <a:pt x="279" y="979"/>
                </a:lnTo>
                <a:lnTo>
                  <a:pt x="468" y="699"/>
                </a:lnTo>
                <a:lnTo>
                  <a:pt x="610" y="468"/>
                </a:lnTo>
                <a:lnTo>
                  <a:pt x="762" y="216"/>
                </a:lnTo>
                <a:lnTo>
                  <a:pt x="855" y="19"/>
                </a:lnTo>
                <a:lnTo>
                  <a:pt x="903" y="0"/>
                </a:lnTo>
                <a:lnTo>
                  <a:pt x="972" y="3"/>
                </a:lnTo>
                <a:lnTo>
                  <a:pt x="1044" y="59"/>
                </a:lnTo>
                <a:lnTo>
                  <a:pt x="1116" y="187"/>
                </a:lnTo>
                <a:lnTo>
                  <a:pt x="1251" y="475"/>
                </a:lnTo>
                <a:lnTo>
                  <a:pt x="1368" y="715"/>
                </a:lnTo>
                <a:lnTo>
                  <a:pt x="1440" y="875"/>
                </a:lnTo>
                <a:lnTo>
                  <a:pt x="1575" y="987"/>
                </a:lnTo>
                <a:lnTo>
                  <a:pt x="1764" y="1123"/>
                </a:lnTo>
                <a:lnTo>
                  <a:pt x="1962" y="1259"/>
                </a:lnTo>
              </a:path>
            </a:pathLst>
          </a:custGeom>
          <a:gradFill>
            <a:gsLst>
              <a:gs pos="0">
                <a:srgbClr val="3366FF"/>
              </a:gs>
              <a:gs pos="100000">
                <a:srgbClr val="00FF00"/>
              </a:gs>
            </a:gsLst>
            <a:lin ang="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1" name="Shape 531"/>
          <p:cNvSpPr/>
          <p:nvPr/>
        </p:nvSpPr>
        <p:spPr>
          <a:xfrm>
            <a:off x="3448050" y="2679700"/>
            <a:ext cx="2300288" cy="2090738"/>
          </a:xfrm>
          <a:custGeom>
            <a:pathLst>
              <a:path extrusionOk="0" h="1317" w="1630">
                <a:moveTo>
                  <a:pt x="0" y="1308"/>
                </a:moveTo>
                <a:lnTo>
                  <a:pt x="144" y="1196"/>
                </a:lnTo>
                <a:lnTo>
                  <a:pt x="207" y="956"/>
                </a:lnTo>
                <a:lnTo>
                  <a:pt x="306" y="668"/>
                </a:lnTo>
                <a:lnTo>
                  <a:pt x="387" y="412"/>
                </a:lnTo>
                <a:lnTo>
                  <a:pt x="450" y="236"/>
                </a:lnTo>
                <a:lnTo>
                  <a:pt x="504" y="105"/>
                </a:lnTo>
                <a:lnTo>
                  <a:pt x="549" y="20"/>
                </a:lnTo>
                <a:lnTo>
                  <a:pt x="594" y="0"/>
                </a:lnTo>
                <a:lnTo>
                  <a:pt x="630" y="4"/>
                </a:lnTo>
                <a:lnTo>
                  <a:pt x="657" y="12"/>
                </a:lnTo>
                <a:lnTo>
                  <a:pt x="743" y="68"/>
                </a:lnTo>
                <a:lnTo>
                  <a:pt x="838" y="159"/>
                </a:lnTo>
                <a:lnTo>
                  <a:pt x="960" y="321"/>
                </a:lnTo>
                <a:lnTo>
                  <a:pt x="1098" y="536"/>
                </a:lnTo>
                <a:lnTo>
                  <a:pt x="1301" y="856"/>
                </a:lnTo>
                <a:lnTo>
                  <a:pt x="1449" y="1060"/>
                </a:lnTo>
                <a:lnTo>
                  <a:pt x="1548" y="1220"/>
                </a:lnTo>
                <a:lnTo>
                  <a:pt x="1629" y="1316"/>
                </a:lnTo>
              </a:path>
            </a:pathLst>
          </a:custGeom>
          <a:gradFill>
            <a:gsLst>
              <a:gs pos="0">
                <a:srgbClr val="669900"/>
              </a:gs>
              <a:gs pos="100000">
                <a:srgbClr val="FF6600"/>
              </a:gs>
            </a:gsLst>
            <a:lin ang="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2" name="Shape 532"/>
          <p:cNvSpPr/>
          <p:nvPr/>
        </p:nvSpPr>
        <p:spPr>
          <a:xfrm>
            <a:off x="4808538" y="2693988"/>
            <a:ext cx="3235325" cy="2071687"/>
          </a:xfrm>
          <a:custGeom>
            <a:pathLst>
              <a:path extrusionOk="0" h="1305" w="2292">
                <a:moveTo>
                  <a:pt x="0" y="1304"/>
                </a:moveTo>
                <a:lnTo>
                  <a:pt x="495" y="1048"/>
                </a:lnTo>
                <a:lnTo>
                  <a:pt x="981" y="712"/>
                </a:lnTo>
                <a:lnTo>
                  <a:pt x="1161" y="552"/>
                </a:lnTo>
                <a:lnTo>
                  <a:pt x="1449" y="232"/>
                </a:lnTo>
                <a:lnTo>
                  <a:pt x="1584" y="72"/>
                </a:lnTo>
                <a:lnTo>
                  <a:pt x="1656" y="8"/>
                </a:lnTo>
                <a:lnTo>
                  <a:pt x="1737" y="0"/>
                </a:lnTo>
                <a:lnTo>
                  <a:pt x="1800" y="56"/>
                </a:lnTo>
                <a:lnTo>
                  <a:pt x="1899" y="264"/>
                </a:lnTo>
                <a:lnTo>
                  <a:pt x="2016" y="600"/>
                </a:lnTo>
                <a:lnTo>
                  <a:pt x="2196" y="1176"/>
                </a:lnTo>
                <a:lnTo>
                  <a:pt x="2232" y="1224"/>
                </a:lnTo>
                <a:lnTo>
                  <a:pt x="2277" y="1280"/>
                </a:lnTo>
                <a:lnTo>
                  <a:pt x="2291" y="1304"/>
                </a:lnTo>
              </a:path>
            </a:pathLst>
          </a:custGeom>
          <a:gradFill>
            <a:gsLst>
              <a:gs pos="0">
                <a:srgbClr val="FF6600"/>
              </a:gs>
              <a:gs pos="100000">
                <a:srgbClr val="800000"/>
              </a:gs>
            </a:gsLst>
            <a:lin ang="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3" name="Shape 533"/>
          <p:cNvSpPr/>
          <p:nvPr/>
        </p:nvSpPr>
        <p:spPr>
          <a:xfrm>
            <a:off x="3433763" y="3252788"/>
            <a:ext cx="1690687" cy="1512887"/>
          </a:xfrm>
          <a:custGeom>
            <a:pathLst>
              <a:path extrusionOk="0" h="953" w="1198">
                <a:moveTo>
                  <a:pt x="0" y="952"/>
                </a:moveTo>
                <a:lnTo>
                  <a:pt x="117" y="796"/>
                </a:lnTo>
                <a:lnTo>
                  <a:pt x="207" y="608"/>
                </a:lnTo>
                <a:lnTo>
                  <a:pt x="288" y="392"/>
                </a:lnTo>
                <a:lnTo>
                  <a:pt x="369" y="136"/>
                </a:lnTo>
                <a:lnTo>
                  <a:pt x="396" y="0"/>
                </a:lnTo>
                <a:lnTo>
                  <a:pt x="477" y="168"/>
                </a:lnTo>
                <a:lnTo>
                  <a:pt x="585" y="400"/>
                </a:lnTo>
                <a:lnTo>
                  <a:pt x="680" y="564"/>
                </a:lnTo>
                <a:lnTo>
                  <a:pt x="810" y="680"/>
                </a:lnTo>
                <a:lnTo>
                  <a:pt x="1098" y="888"/>
                </a:lnTo>
                <a:lnTo>
                  <a:pt x="1197" y="952"/>
                </a:lnTo>
              </a:path>
            </a:pathLst>
          </a:custGeom>
          <a:gradFill>
            <a:gsLst>
              <a:gs pos="0">
                <a:srgbClr val="669900"/>
              </a:gs>
              <a:gs pos="100000">
                <a:srgbClr val="FFFF66"/>
              </a:gs>
            </a:gsLst>
            <a:lin ang="0" scaled="0"/>
          </a:grad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4" name="Shape 534"/>
          <p:cNvSpPr/>
          <p:nvPr/>
        </p:nvSpPr>
        <p:spPr>
          <a:xfrm rot="-5460000">
            <a:off x="8691" y="3272604"/>
            <a:ext cx="1157369" cy="366767"/>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1800">
                <a:solidFill>
                  <a:schemeClr val="lt1"/>
                </a:solidFill>
                <a:latin typeface="Arial"/>
                <a:ea typeface="Arial"/>
                <a:cs typeface="Arial"/>
                <a:sym typeface="Arial"/>
              </a:rPr>
              <a:t>Intensity</a:t>
            </a:r>
            <a:endParaRPr/>
          </a:p>
        </p:txBody>
      </p:sp>
      <p:sp>
        <p:nvSpPr>
          <p:cNvPr id="535" name="Shape 535"/>
          <p:cNvSpPr/>
          <p:nvPr/>
        </p:nvSpPr>
        <p:spPr>
          <a:xfrm>
            <a:off x="3265488" y="4770438"/>
            <a:ext cx="1469566" cy="366767"/>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1800">
                <a:solidFill>
                  <a:schemeClr val="dk1"/>
                </a:solidFill>
                <a:latin typeface="Arial"/>
                <a:ea typeface="Arial"/>
                <a:cs typeface="Arial"/>
                <a:sym typeface="Arial"/>
              </a:rPr>
              <a:t>Wavelength</a:t>
            </a:r>
            <a:endParaRPr/>
          </a:p>
        </p:txBody>
      </p:sp>
      <p:cxnSp>
        <p:nvCxnSpPr>
          <p:cNvPr id="536" name="Shape 536"/>
          <p:cNvCxnSpPr/>
          <p:nvPr/>
        </p:nvCxnSpPr>
        <p:spPr>
          <a:xfrm>
            <a:off x="2305050" y="3054350"/>
            <a:ext cx="927100" cy="0"/>
          </a:xfrm>
          <a:prstGeom prst="straightConnector1">
            <a:avLst/>
          </a:prstGeom>
          <a:noFill/>
          <a:ln cap="flat" cmpd="sng" w="12700">
            <a:solidFill>
              <a:schemeClr val="dk1"/>
            </a:solidFill>
            <a:prstDash val="solid"/>
            <a:round/>
            <a:headEnd len="med" w="med" type="none"/>
            <a:tailEnd len="med" w="med" type="triangle"/>
          </a:ln>
        </p:spPr>
      </p:cxnSp>
      <p:sp>
        <p:nvSpPr>
          <p:cNvPr id="537" name="Shape 537"/>
          <p:cNvSpPr/>
          <p:nvPr/>
        </p:nvSpPr>
        <p:spPr>
          <a:xfrm>
            <a:off x="2840038" y="2435225"/>
            <a:ext cx="1505622" cy="335989"/>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1600">
                <a:solidFill>
                  <a:schemeClr val="lt1"/>
                </a:solidFill>
                <a:latin typeface="Arial"/>
                <a:ea typeface="Arial"/>
                <a:cs typeface="Arial"/>
                <a:sym typeface="Arial"/>
              </a:rPr>
              <a:t>Fluorescence</a:t>
            </a:r>
            <a:endParaRPr/>
          </a:p>
        </p:txBody>
      </p:sp>
      <p:cxnSp>
        <p:nvCxnSpPr>
          <p:cNvPr id="538" name="Shape 538"/>
          <p:cNvCxnSpPr/>
          <p:nvPr/>
        </p:nvCxnSpPr>
        <p:spPr>
          <a:xfrm>
            <a:off x="4940300" y="3022600"/>
            <a:ext cx="1682750" cy="0"/>
          </a:xfrm>
          <a:prstGeom prst="straightConnector1">
            <a:avLst/>
          </a:prstGeom>
          <a:noFill/>
          <a:ln cap="flat" cmpd="sng" w="12700">
            <a:solidFill>
              <a:schemeClr val="dk1"/>
            </a:solidFill>
            <a:prstDash val="solid"/>
            <a:round/>
            <a:headEnd len="med" w="med" type="none"/>
            <a:tailEnd len="med" w="med" type="triangle"/>
          </a:ln>
        </p:spPr>
      </p:cxnSp>
      <p:sp>
        <p:nvSpPr>
          <p:cNvPr id="539" name="Shape 539"/>
          <p:cNvSpPr/>
          <p:nvPr/>
        </p:nvSpPr>
        <p:spPr>
          <a:xfrm>
            <a:off x="5162550" y="2760663"/>
            <a:ext cx="1186937" cy="305212"/>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1400">
                <a:solidFill>
                  <a:schemeClr val="lt1"/>
                </a:solidFill>
                <a:latin typeface="Arial"/>
                <a:ea typeface="Arial"/>
                <a:cs typeface="Arial"/>
                <a:sym typeface="Arial"/>
              </a:rPr>
              <a:t>ACCEPTOR</a:t>
            </a:r>
            <a:endParaRPr/>
          </a:p>
        </p:txBody>
      </p:sp>
      <p:sp>
        <p:nvSpPr>
          <p:cNvPr id="540" name="Shape 540"/>
          <p:cNvSpPr/>
          <p:nvPr/>
        </p:nvSpPr>
        <p:spPr>
          <a:xfrm>
            <a:off x="1173163" y="2044700"/>
            <a:ext cx="1494075"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2000">
                <a:solidFill>
                  <a:schemeClr val="lt1"/>
                </a:solidFill>
                <a:latin typeface="Arial"/>
                <a:ea typeface="Arial"/>
                <a:cs typeface="Arial"/>
                <a:sym typeface="Arial"/>
              </a:rPr>
              <a:t>Molecule 1</a:t>
            </a:r>
            <a:endParaRPr/>
          </a:p>
        </p:txBody>
      </p:sp>
      <p:sp>
        <p:nvSpPr>
          <p:cNvPr id="541" name="Shape 541"/>
          <p:cNvSpPr/>
          <p:nvPr/>
        </p:nvSpPr>
        <p:spPr>
          <a:xfrm>
            <a:off x="4017963" y="2044700"/>
            <a:ext cx="1494075"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2000">
                <a:solidFill>
                  <a:schemeClr val="lt1"/>
                </a:solidFill>
                <a:latin typeface="Arial"/>
                <a:ea typeface="Arial"/>
                <a:cs typeface="Arial"/>
                <a:sym typeface="Arial"/>
              </a:rPr>
              <a:t>Molecule 2</a:t>
            </a:r>
            <a:endParaRPr/>
          </a:p>
        </p:txBody>
      </p:sp>
      <p:cxnSp>
        <p:nvCxnSpPr>
          <p:cNvPr id="542" name="Shape 542"/>
          <p:cNvCxnSpPr/>
          <p:nvPr/>
        </p:nvCxnSpPr>
        <p:spPr>
          <a:xfrm>
            <a:off x="1377950" y="2457450"/>
            <a:ext cx="225425" cy="463550"/>
          </a:xfrm>
          <a:prstGeom prst="straightConnector1">
            <a:avLst/>
          </a:prstGeom>
          <a:noFill/>
          <a:ln cap="flat" cmpd="sng" w="12700">
            <a:solidFill>
              <a:schemeClr val="dk1"/>
            </a:solidFill>
            <a:prstDash val="solid"/>
            <a:round/>
            <a:headEnd len="med" w="med" type="none"/>
            <a:tailEnd len="med" w="med" type="triangle"/>
          </a:ln>
        </p:spPr>
      </p:cxnSp>
      <p:cxnSp>
        <p:nvCxnSpPr>
          <p:cNvPr id="543" name="Shape 543"/>
          <p:cNvCxnSpPr/>
          <p:nvPr/>
        </p:nvCxnSpPr>
        <p:spPr>
          <a:xfrm flipH="1">
            <a:off x="4667250" y="2362200"/>
            <a:ext cx="282575" cy="463550"/>
          </a:xfrm>
          <a:prstGeom prst="straightConnector1">
            <a:avLst/>
          </a:prstGeom>
          <a:noFill/>
          <a:ln cap="flat" cmpd="sng" w="12700">
            <a:solidFill>
              <a:schemeClr val="dk1"/>
            </a:solidFill>
            <a:prstDash val="solid"/>
            <a:round/>
            <a:headEnd len="med" w="med" type="none"/>
            <a:tailEnd len="med" w="med" type="triangle"/>
          </a:ln>
        </p:spPr>
      </p:cxnSp>
      <p:cxnSp>
        <p:nvCxnSpPr>
          <p:cNvPr id="544" name="Shape 544"/>
          <p:cNvCxnSpPr/>
          <p:nvPr/>
        </p:nvCxnSpPr>
        <p:spPr>
          <a:xfrm>
            <a:off x="2862263" y="5216525"/>
            <a:ext cx="3182937" cy="0"/>
          </a:xfrm>
          <a:prstGeom prst="straightConnector1">
            <a:avLst/>
          </a:prstGeom>
          <a:noFill/>
          <a:ln cap="flat" cmpd="sng" w="38100">
            <a:solidFill>
              <a:schemeClr val="dk1"/>
            </a:solidFill>
            <a:prstDash val="solid"/>
            <a:round/>
            <a:headEnd len="med" w="med" type="none"/>
            <a:tailEnd len="med" w="med" type="triangle"/>
          </a:ln>
        </p:spPr>
      </p:cxnSp>
      <p:cxnSp>
        <p:nvCxnSpPr>
          <p:cNvPr id="545" name="Shape 545"/>
          <p:cNvCxnSpPr/>
          <p:nvPr/>
        </p:nvCxnSpPr>
        <p:spPr>
          <a:xfrm rot="10800000">
            <a:off x="915988" y="1987550"/>
            <a:ext cx="0" cy="2784475"/>
          </a:xfrm>
          <a:prstGeom prst="straightConnector1">
            <a:avLst/>
          </a:prstGeom>
          <a:noFill/>
          <a:ln cap="flat" cmpd="sng" w="38100">
            <a:solidFill>
              <a:schemeClr val="dk1"/>
            </a:solidFill>
            <a:prstDash val="solid"/>
            <a:round/>
            <a:headEnd len="med" w="med" type="none"/>
            <a:tailEnd len="med" w="med" type="triangle"/>
          </a:ln>
        </p:spPr>
      </p:cxnSp>
      <p:sp>
        <p:nvSpPr>
          <p:cNvPr id="546" name="Shape 546"/>
          <p:cNvSpPr/>
          <p:nvPr/>
        </p:nvSpPr>
        <p:spPr>
          <a:xfrm>
            <a:off x="844550" y="4738688"/>
            <a:ext cx="7693025" cy="11271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7" name="Shape 547"/>
          <p:cNvSpPr/>
          <p:nvPr/>
        </p:nvSpPr>
        <p:spPr>
          <a:xfrm rot="-5460000">
            <a:off x="46791" y="3090041"/>
            <a:ext cx="1157369" cy="366767"/>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1800">
                <a:solidFill>
                  <a:schemeClr val="dk1"/>
                </a:solidFill>
                <a:latin typeface="Arial"/>
                <a:ea typeface="Arial"/>
                <a:cs typeface="Arial"/>
                <a:sym typeface="Arial"/>
              </a:rPr>
              <a:t>Intensity</a:t>
            </a:r>
            <a:endParaRPr/>
          </a:p>
        </p:txBody>
      </p:sp>
      <p:sp>
        <p:nvSpPr>
          <p:cNvPr id="548" name="Shape 548"/>
          <p:cNvSpPr/>
          <p:nvPr/>
        </p:nvSpPr>
        <p:spPr>
          <a:xfrm>
            <a:off x="939800" y="4732338"/>
            <a:ext cx="7693025" cy="42862"/>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9" name="Shape 549"/>
          <p:cNvSpPr/>
          <p:nvPr/>
        </p:nvSpPr>
        <p:spPr>
          <a:xfrm>
            <a:off x="914400" y="1981200"/>
            <a:ext cx="1494075"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2000">
                <a:solidFill>
                  <a:schemeClr val="dk1"/>
                </a:solidFill>
                <a:latin typeface="Arial"/>
                <a:ea typeface="Arial"/>
                <a:cs typeface="Arial"/>
                <a:sym typeface="Arial"/>
              </a:rPr>
              <a:t>Molecule 1</a:t>
            </a:r>
            <a:endParaRPr/>
          </a:p>
        </p:txBody>
      </p:sp>
      <p:sp>
        <p:nvSpPr>
          <p:cNvPr id="550" name="Shape 550"/>
          <p:cNvSpPr/>
          <p:nvPr/>
        </p:nvSpPr>
        <p:spPr>
          <a:xfrm>
            <a:off x="4678125" y="1905000"/>
            <a:ext cx="1494075" cy="397545"/>
          </a:xfrm>
          <a:prstGeom prst="rect">
            <a:avLst/>
          </a:prstGeom>
          <a:noFill/>
          <a:ln>
            <a:noFill/>
          </a:ln>
        </p:spPr>
        <p:txBody>
          <a:bodyPr anchorCtr="0" anchor="t" bIns="44450" lIns="90475" spcFirstLastPara="1" rIns="90475" wrap="square" tIns="44450">
            <a:noAutofit/>
          </a:bodyPr>
          <a:lstStyle/>
          <a:p>
            <a:pPr indent="0" lvl="0" marL="0" marR="0" rtl="0" algn="l">
              <a:spcBef>
                <a:spcPts val="0"/>
              </a:spcBef>
              <a:spcAft>
                <a:spcPts val="0"/>
              </a:spcAft>
              <a:buNone/>
            </a:pPr>
            <a:r>
              <a:rPr b="1" i="0" lang="en-US" sz="2000">
                <a:solidFill>
                  <a:schemeClr val="dk1"/>
                </a:solidFill>
                <a:latin typeface="Arial"/>
                <a:ea typeface="Arial"/>
                <a:cs typeface="Arial"/>
                <a:sym typeface="Arial"/>
              </a:rPr>
              <a:t>Molecule 2</a:t>
            </a:r>
            <a:endParaRPr/>
          </a:p>
        </p:txBody>
      </p:sp>
      <p:sp>
        <p:nvSpPr>
          <p:cNvPr id="551" name="Shape 551"/>
          <p:cNvSpPr txBox="1"/>
          <p:nvPr/>
        </p:nvSpPr>
        <p:spPr>
          <a:xfrm>
            <a:off x="2386013" y="3052763"/>
            <a:ext cx="889987"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2000">
                <a:solidFill>
                  <a:schemeClr val="dk1"/>
                </a:solidFill>
                <a:latin typeface="Arial"/>
                <a:ea typeface="Arial"/>
                <a:cs typeface="Arial"/>
                <a:sym typeface="Arial"/>
              </a:rPr>
              <a:t>Donor</a:t>
            </a:r>
            <a:endParaRPr/>
          </a:p>
        </p:txBody>
      </p:sp>
      <p:sp>
        <p:nvSpPr>
          <p:cNvPr id="552" name="Shape 552"/>
          <p:cNvSpPr txBox="1"/>
          <p:nvPr/>
        </p:nvSpPr>
        <p:spPr>
          <a:xfrm>
            <a:off x="5270500" y="3048000"/>
            <a:ext cx="1210588"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2000">
                <a:solidFill>
                  <a:schemeClr val="dk1"/>
                </a:solidFill>
                <a:latin typeface="Arial"/>
                <a:ea typeface="Arial"/>
                <a:cs typeface="Arial"/>
                <a:sym typeface="Arial"/>
              </a:rPr>
              <a:t>Acceptor</a:t>
            </a:r>
            <a:endParaRPr/>
          </a:p>
        </p:txBody>
      </p:sp>
      <p:sp>
        <p:nvSpPr>
          <p:cNvPr id="553" name="Shape 553"/>
          <p:cNvSpPr txBox="1"/>
          <p:nvPr/>
        </p:nvSpPr>
        <p:spPr>
          <a:xfrm>
            <a:off x="2854325" y="2395538"/>
            <a:ext cx="157033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800">
                <a:solidFill>
                  <a:schemeClr val="dk1"/>
                </a:solidFill>
                <a:latin typeface="Arial"/>
                <a:ea typeface="Arial"/>
                <a:cs typeface="Arial"/>
                <a:sym typeface="Arial"/>
              </a:rPr>
              <a:t>Fluorescence</a:t>
            </a:r>
            <a:endParaRPr/>
          </a:p>
        </p:txBody>
      </p:sp>
      <p:sp>
        <p:nvSpPr>
          <p:cNvPr id="554" name="Shape 554"/>
          <p:cNvSpPr txBox="1"/>
          <p:nvPr/>
        </p:nvSpPr>
        <p:spPr>
          <a:xfrm>
            <a:off x="6402388" y="2297668"/>
            <a:ext cx="157033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1800">
                <a:solidFill>
                  <a:schemeClr val="dk1"/>
                </a:solidFill>
                <a:latin typeface="Arial"/>
                <a:ea typeface="Arial"/>
                <a:cs typeface="Arial"/>
                <a:sym typeface="Arial"/>
              </a:rPr>
              <a:t>Fluorescence</a:t>
            </a:r>
            <a:endParaRPr/>
          </a:p>
        </p:txBody>
      </p:sp>
      <p:sp>
        <p:nvSpPr>
          <p:cNvPr id="555" name="Shape 555"/>
          <p:cNvSpPr/>
          <p:nvPr/>
        </p:nvSpPr>
        <p:spPr>
          <a:xfrm>
            <a:off x="0" y="14049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Shape 560"/>
          <p:cNvSpPr/>
          <p:nvPr/>
        </p:nvSpPr>
        <p:spPr>
          <a:xfrm>
            <a:off x="0" y="14811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561" name="Shape 5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Forster Resonance Energy Transfer (FRET)</a:t>
            </a:r>
            <a:endParaRPr/>
          </a:p>
        </p:txBody>
      </p:sp>
      <p:pic>
        <p:nvPicPr>
          <p:cNvPr id="562" name="Shape 562"/>
          <p:cNvPicPr preferRelativeResize="0"/>
          <p:nvPr/>
        </p:nvPicPr>
        <p:blipFill>
          <a:blip r:embed="rId3">
            <a:alphaModFix/>
          </a:blip>
          <a:stretch>
            <a:fillRect/>
          </a:stretch>
        </p:blipFill>
        <p:spPr>
          <a:xfrm>
            <a:off x="0" y="1600200"/>
            <a:ext cx="2856620" cy="2776900"/>
          </a:xfrm>
          <a:prstGeom prst="rect">
            <a:avLst/>
          </a:prstGeom>
          <a:noFill/>
          <a:ln>
            <a:noFill/>
          </a:ln>
        </p:spPr>
      </p:pic>
      <p:pic>
        <p:nvPicPr>
          <p:cNvPr id="563" name="Shape 563"/>
          <p:cNvPicPr preferRelativeResize="0"/>
          <p:nvPr/>
        </p:nvPicPr>
        <p:blipFill rotWithShape="1">
          <a:blip r:embed="rId4">
            <a:alphaModFix/>
          </a:blip>
          <a:srcRect b="0" l="13268" r="6020" t="0"/>
          <a:stretch/>
        </p:blipFill>
        <p:spPr>
          <a:xfrm>
            <a:off x="2909525" y="1676400"/>
            <a:ext cx="2856625" cy="2803785"/>
          </a:xfrm>
          <a:prstGeom prst="rect">
            <a:avLst/>
          </a:prstGeom>
          <a:noFill/>
          <a:ln>
            <a:noFill/>
          </a:ln>
        </p:spPr>
      </p:pic>
      <p:pic>
        <p:nvPicPr>
          <p:cNvPr id="564" name="Shape 564"/>
          <p:cNvPicPr preferRelativeResize="0"/>
          <p:nvPr/>
        </p:nvPicPr>
        <p:blipFill>
          <a:blip r:embed="rId5">
            <a:alphaModFix/>
          </a:blip>
          <a:stretch>
            <a:fillRect/>
          </a:stretch>
        </p:blipFill>
        <p:spPr>
          <a:xfrm>
            <a:off x="5869325" y="1771650"/>
            <a:ext cx="3114675" cy="2105025"/>
          </a:xfrm>
          <a:prstGeom prst="rect">
            <a:avLst/>
          </a:prstGeom>
          <a:noFill/>
          <a:ln>
            <a:noFill/>
          </a:ln>
        </p:spPr>
      </p:pic>
      <p:sp>
        <p:nvSpPr>
          <p:cNvPr id="565" name="Shape 565"/>
          <p:cNvSpPr txBox="1"/>
          <p:nvPr/>
        </p:nvSpPr>
        <p:spPr>
          <a:xfrm>
            <a:off x="6776100" y="3876675"/>
            <a:ext cx="2367900" cy="39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Grashoff et al 2010 Nature</a:t>
            </a:r>
            <a:endParaRPr/>
          </a:p>
        </p:txBody>
      </p:sp>
      <p:pic>
        <p:nvPicPr>
          <p:cNvPr id="566" name="Shape 566"/>
          <p:cNvPicPr preferRelativeResize="0"/>
          <p:nvPr/>
        </p:nvPicPr>
        <p:blipFill>
          <a:blip r:embed="rId6">
            <a:alphaModFix/>
          </a:blip>
          <a:stretch>
            <a:fillRect/>
          </a:stretch>
        </p:blipFill>
        <p:spPr>
          <a:xfrm>
            <a:off x="2249470" y="4529500"/>
            <a:ext cx="4452811" cy="2276625"/>
          </a:xfrm>
          <a:prstGeom prst="rect">
            <a:avLst/>
          </a:prstGeom>
          <a:noFill/>
          <a:ln>
            <a:noFill/>
          </a:ln>
        </p:spPr>
      </p:pic>
      <p:sp>
        <p:nvSpPr>
          <p:cNvPr id="567" name="Shape 567"/>
          <p:cNvSpPr txBox="1"/>
          <p:nvPr/>
        </p:nvSpPr>
        <p:spPr>
          <a:xfrm>
            <a:off x="6876300" y="6406225"/>
            <a:ext cx="2267700" cy="39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Auer et al Nano Lett 2017</a:t>
            </a:r>
            <a:endParaRPr/>
          </a:p>
        </p:txBody>
      </p:sp>
      <p:sp>
        <p:nvSpPr>
          <p:cNvPr id="568" name="Shape 568"/>
          <p:cNvSpPr/>
          <p:nvPr/>
        </p:nvSpPr>
        <p:spPr>
          <a:xfrm>
            <a:off x="1752950" y="4551500"/>
            <a:ext cx="7231200" cy="2276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1060450" y="246063"/>
            <a:ext cx="6908800"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Forster Resonance Energy Transfer (FRET)</a:t>
            </a:r>
            <a:endParaRPr b="0" i="0" sz="3200" u="none" cap="none" strike="noStrike">
              <a:solidFill>
                <a:schemeClr val="dk1"/>
              </a:solidFill>
              <a:latin typeface="Arial"/>
              <a:ea typeface="Arial"/>
              <a:cs typeface="Arial"/>
              <a:sym typeface="Arial"/>
            </a:endParaRPr>
          </a:p>
        </p:txBody>
      </p:sp>
      <p:sp>
        <p:nvSpPr>
          <p:cNvPr id="574" name="Shape 574"/>
          <p:cNvSpPr/>
          <p:nvPr/>
        </p:nvSpPr>
        <p:spPr>
          <a:xfrm>
            <a:off x="0" y="14049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575" name="Shape 575"/>
          <p:cNvPicPr preferRelativeResize="0"/>
          <p:nvPr/>
        </p:nvPicPr>
        <p:blipFill rotWithShape="1">
          <a:blip r:embed="rId3">
            <a:alphaModFix/>
          </a:blip>
          <a:srcRect b="0" l="0" r="0" t="0"/>
          <a:stretch/>
        </p:blipFill>
        <p:spPr>
          <a:xfrm>
            <a:off x="2057400" y="1676400"/>
            <a:ext cx="5156200" cy="47679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1060450" y="246063"/>
            <a:ext cx="6908700"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lang="en-US" sz="3200"/>
              <a:t>Light sheet/ SPIM</a:t>
            </a:r>
            <a:endParaRPr b="0" i="0" sz="3200" u="none" cap="none" strike="noStrike">
              <a:solidFill>
                <a:schemeClr val="dk1"/>
              </a:solidFill>
              <a:latin typeface="Arial"/>
              <a:ea typeface="Arial"/>
              <a:cs typeface="Arial"/>
              <a:sym typeface="Arial"/>
            </a:endParaRPr>
          </a:p>
        </p:txBody>
      </p:sp>
      <p:sp>
        <p:nvSpPr>
          <p:cNvPr id="581" name="Shape 581"/>
          <p:cNvSpPr/>
          <p:nvPr/>
        </p:nvSpPr>
        <p:spPr>
          <a:xfrm>
            <a:off x="0" y="1404938"/>
            <a:ext cx="9144000" cy="42900"/>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582" name="Shape 582"/>
          <p:cNvPicPr preferRelativeResize="0"/>
          <p:nvPr/>
        </p:nvPicPr>
        <p:blipFill>
          <a:blip r:embed="rId3">
            <a:alphaModFix/>
          </a:blip>
          <a:stretch>
            <a:fillRect/>
          </a:stretch>
        </p:blipFill>
        <p:spPr>
          <a:xfrm>
            <a:off x="152400" y="1600238"/>
            <a:ext cx="8839200" cy="4176522"/>
          </a:xfrm>
          <a:prstGeom prst="rect">
            <a:avLst/>
          </a:prstGeom>
          <a:noFill/>
          <a:ln>
            <a:noFill/>
          </a:ln>
        </p:spPr>
      </p:pic>
      <p:sp>
        <p:nvSpPr>
          <p:cNvPr id="583" name="Shape 583"/>
          <p:cNvSpPr txBox="1"/>
          <p:nvPr/>
        </p:nvSpPr>
        <p:spPr>
          <a:xfrm flipH="1">
            <a:off x="72725" y="6415350"/>
            <a:ext cx="9051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Nikon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Super Resolution</a:t>
            </a:r>
            <a:endParaRPr b="0" i="0" sz="3200" u="none" cap="none" strike="noStrike">
              <a:solidFill>
                <a:schemeClr val="dk1"/>
              </a:solidFill>
              <a:latin typeface="Arial"/>
              <a:ea typeface="Arial"/>
              <a:cs typeface="Arial"/>
              <a:sym typeface="Arial"/>
            </a:endParaRPr>
          </a:p>
        </p:txBody>
      </p:sp>
      <p:sp>
        <p:nvSpPr>
          <p:cNvPr id="590" name="Shape 590"/>
          <p:cNvSpPr txBox="1"/>
          <p:nvPr>
            <p:ph idx="1" type="body"/>
          </p:nvPr>
        </p:nvSpPr>
        <p:spPr>
          <a:xfrm>
            <a:off x="93825" y="1587550"/>
            <a:ext cx="42204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590"/>
              <a:buFont typeface="Arial"/>
              <a:buChar char="•"/>
            </a:pPr>
            <a:r>
              <a:rPr b="0" i="0" lang="en-US" sz="2590" u="none" cap="none" strike="noStrike">
                <a:solidFill>
                  <a:schemeClr val="dk1"/>
                </a:solidFill>
                <a:latin typeface="Arial"/>
                <a:ea typeface="Arial"/>
                <a:cs typeface="Arial"/>
                <a:sym typeface="Arial"/>
              </a:rPr>
              <a:t>STED</a:t>
            </a:r>
            <a:endParaRPr/>
          </a:p>
          <a:p>
            <a:pPr indent="-285750" lvl="1" marL="742950" marR="0" rtl="0" algn="l">
              <a:lnSpc>
                <a:spcPct val="80000"/>
              </a:lnSpc>
              <a:spcBef>
                <a:spcPts val="444"/>
              </a:spcBef>
              <a:spcAft>
                <a:spcPts val="0"/>
              </a:spcAft>
              <a:buClr>
                <a:schemeClr val="dk1"/>
              </a:buClr>
              <a:buSzPts val="2220"/>
              <a:buFont typeface="Arial"/>
              <a:buChar char="–"/>
            </a:pPr>
            <a:r>
              <a:rPr b="0" i="0" lang="en-US" sz="2220" u="none" cap="none" strike="noStrike">
                <a:solidFill>
                  <a:schemeClr val="dk1"/>
                </a:solidFill>
                <a:latin typeface="Arial"/>
                <a:ea typeface="Arial"/>
                <a:cs typeface="Arial"/>
                <a:sym typeface="Arial"/>
              </a:rPr>
              <a:t>Stimulated emission depletion </a:t>
            </a:r>
            <a:endParaRPr/>
          </a:p>
          <a:p>
            <a:pPr indent="-178435" lvl="0" marL="342900" marR="0" rtl="0" algn="l">
              <a:lnSpc>
                <a:spcPct val="80000"/>
              </a:lnSpc>
              <a:spcBef>
                <a:spcPts val="518"/>
              </a:spcBef>
              <a:spcAft>
                <a:spcPts val="0"/>
              </a:spcAft>
              <a:buClr>
                <a:schemeClr val="dk1"/>
              </a:buClr>
              <a:buSzPts val="2590"/>
              <a:buFont typeface="Arial"/>
              <a:buNone/>
            </a:pPr>
            <a:r>
              <a:t/>
            </a:r>
            <a:endParaRPr b="0" i="0" sz="2590" u="none" cap="none" strike="noStrike">
              <a:solidFill>
                <a:schemeClr val="dk1"/>
              </a:solidFill>
              <a:latin typeface="Arial"/>
              <a:ea typeface="Arial"/>
              <a:cs typeface="Arial"/>
              <a:sym typeface="Arial"/>
            </a:endParaRPr>
          </a:p>
          <a:p>
            <a:pPr indent="-342900" lvl="0" marL="342900" marR="0" rtl="0" algn="l">
              <a:lnSpc>
                <a:spcPct val="80000"/>
              </a:lnSpc>
              <a:spcBef>
                <a:spcPts val="518"/>
              </a:spcBef>
              <a:spcAft>
                <a:spcPts val="0"/>
              </a:spcAft>
              <a:buClr>
                <a:schemeClr val="dk1"/>
              </a:buClr>
              <a:buSzPts val="2590"/>
              <a:buFont typeface="Arial"/>
              <a:buChar char="•"/>
            </a:pPr>
            <a:r>
              <a:rPr b="0" i="0" lang="en-US" sz="2590" u="none" cap="none" strike="noStrike">
                <a:solidFill>
                  <a:schemeClr val="dk1"/>
                </a:solidFill>
                <a:latin typeface="Arial"/>
                <a:ea typeface="Arial"/>
                <a:cs typeface="Arial"/>
                <a:sym typeface="Arial"/>
              </a:rPr>
              <a:t>PALM</a:t>
            </a:r>
            <a:endParaRPr/>
          </a:p>
          <a:p>
            <a:pPr indent="-285750" lvl="1" marL="742950" marR="0" rtl="0" algn="l">
              <a:lnSpc>
                <a:spcPct val="80000"/>
              </a:lnSpc>
              <a:spcBef>
                <a:spcPts val="444"/>
              </a:spcBef>
              <a:spcAft>
                <a:spcPts val="0"/>
              </a:spcAft>
              <a:buClr>
                <a:schemeClr val="dk1"/>
              </a:buClr>
              <a:buSzPts val="2220"/>
              <a:buFont typeface="Arial"/>
              <a:buChar char="–"/>
            </a:pPr>
            <a:r>
              <a:rPr b="0" i="0" lang="en-US" sz="2220" u="none" cap="none" strike="noStrike">
                <a:solidFill>
                  <a:schemeClr val="dk1"/>
                </a:solidFill>
                <a:latin typeface="Arial"/>
                <a:ea typeface="Arial"/>
                <a:cs typeface="Arial"/>
                <a:sym typeface="Arial"/>
              </a:rPr>
              <a:t>Photoactivated localization microscopy</a:t>
            </a:r>
            <a:endParaRPr/>
          </a:p>
          <a:p>
            <a:pPr indent="-178435" lvl="0" marL="342900" marR="0" rtl="0" algn="l">
              <a:lnSpc>
                <a:spcPct val="80000"/>
              </a:lnSpc>
              <a:spcBef>
                <a:spcPts val="518"/>
              </a:spcBef>
              <a:spcAft>
                <a:spcPts val="0"/>
              </a:spcAft>
              <a:buClr>
                <a:schemeClr val="dk1"/>
              </a:buClr>
              <a:buSzPts val="2590"/>
              <a:buFont typeface="Arial"/>
              <a:buNone/>
            </a:pPr>
            <a:r>
              <a:t/>
            </a:r>
            <a:endParaRPr b="0" i="0" sz="2590" u="none" cap="none" strike="noStrike">
              <a:solidFill>
                <a:schemeClr val="dk1"/>
              </a:solidFill>
              <a:latin typeface="Arial"/>
              <a:ea typeface="Arial"/>
              <a:cs typeface="Arial"/>
              <a:sym typeface="Arial"/>
            </a:endParaRPr>
          </a:p>
          <a:p>
            <a:pPr indent="-342900" lvl="0" marL="342900" marR="0" rtl="0" algn="l">
              <a:lnSpc>
                <a:spcPct val="80000"/>
              </a:lnSpc>
              <a:spcBef>
                <a:spcPts val="518"/>
              </a:spcBef>
              <a:spcAft>
                <a:spcPts val="0"/>
              </a:spcAft>
              <a:buClr>
                <a:schemeClr val="dk1"/>
              </a:buClr>
              <a:buSzPts val="2590"/>
              <a:buFont typeface="Arial"/>
              <a:buChar char="•"/>
            </a:pPr>
            <a:r>
              <a:rPr b="0" i="0" lang="en-US" sz="2590" u="none" cap="none" strike="noStrike">
                <a:solidFill>
                  <a:schemeClr val="dk1"/>
                </a:solidFill>
                <a:latin typeface="Arial"/>
                <a:ea typeface="Arial"/>
                <a:cs typeface="Arial"/>
                <a:sym typeface="Arial"/>
              </a:rPr>
              <a:t>STORM</a:t>
            </a:r>
            <a:endParaRPr/>
          </a:p>
          <a:p>
            <a:pPr indent="-285750" lvl="1" marL="742950" marR="0" rtl="0" algn="l">
              <a:lnSpc>
                <a:spcPct val="80000"/>
              </a:lnSpc>
              <a:spcBef>
                <a:spcPts val="444"/>
              </a:spcBef>
              <a:spcAft>
                <a:spcPts val="0"/>
              </a:spcAft>
              <a:buClr>
                <a:schemeClr val="dk1"/>
              </a:buClr>
              <a:buSzPts val="2220"/>
              <a:buFont typeface="Arial"/>
              <a:buChar char="–"/>
            </a:pPr>
            <a:r>
              <a:rPr b="0" i="0" lang="en-US" sz="2220" u="none" cap="none" strike="noStrike">
                <a:solidFill>
                  <a:schemeClr val="dk1"/>
                </a:solidFill>
                <a:latin typeface="Arial"/>
                <a:ea typeface="Arial"/>
                <a:cs typeface="Arial"/>
                <a:sym typeface="Arial"/>
              </a:rPr>
              <a:t>Stochastic optical reconstruction microscopy</a:t>
            </a:r>
            <a:endParaRPr/>
          </a:p>
          <a:p>
            <a:pPr indent="-178435" lvl="0" marL="342900" marR="0" rtl="0" algn="l">
              <a:lnSpc>
                <a:spcPct val="80000"/>
              </a:lnSpc>
              <a:spcBef>
                <a:spcPts val="518"/>
              </a:spcBef>
              <a:spcAft>
                <a:spcPts val="0"/>
              </a:spcAft>
              <a:buClr>
                <a:schemeClr val="dk1"/>
              </a:buClr>
              <a:buSzPts val="2590"/>
              <a:buFont typeface="Arial"/>
              <a:buNone/>
            </a:pPr>
            <a:r>
              <a:t/>
            </a:r>
            <a:endParaRPr b="0" i="0" sz="2590" u="none" cap="none" strike="noStrike">
              <a:solidFill>
                <a:schemeClr val="dk1"/>
              </a:solidFill>
              <a:latin typeface="Arial"/>
              <a:ea typeface="Arial"/>
              <a:cs typeface="Arial"/>
              <a:sym typeface="Arial"/>
            </a:endParaRPr>
          </a:p>
        </p:txBody>
      </p:sp>
      <p:sp>
        <p:nvSpPr>
          <p:cNvPr id="591" name="Shape 591"/>
          <p:cNvSpPr/>
          <p:nvPr/>
        </p:nvSpPr>
        <p:spPr>
          <a:xfrm>
            <a:off x="0" y="1481138"/>
            <a:ext cx="9144000" cy="42900"/>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grpSp>
        <p:nvGrpSpPr>
          <p:cNvPr id="592" name="Shape 592"/>
          <p:cNvGrpSpPr/>
          <p:nvPr/>
        </p:nvGrpSpPr>
        <p:grpSpPr>
          <a:xfrm>
            <a:off x="3865419" y="1534180"/>
            <a:ext cx="5270499" cy="2047220"/>
            <a:chOff x="3865419" y="1305580"/>
            <a:chExt cx="5270499" cy="2047220"/>
          </a:xfrm>
        </p:grpSpPr>
        <p:pic>
          <p:nvPicPr>
            <p:cNvPr id="593" name="Shape 593"/>
            <p:cNvPicPr preferRelativeResize="0"/>
            <p:nvPr/>
          </p:nvPicPr>
          <p:blipFill rotWithShape="1">
            <a:blip r:embed="rId3">
              <a:alphaModFix/>
            </a:blip>
            <a:srcRect b="0" l="0" r="0" t="0"/>
            <a:stretch/>
          </p:blipFill>
          <p:spPr>
            <a:xfrm>
              <a:off x="3865419" y="1636447"/>
              <a:ext cx="5270499" cy="1716353"/>
            </a:xfrm>
            <a:prstGeom prst="rect">
              <a:avLst/>
            </a:prstGeom>
            <a:noFill/>
            <a:ln>
              <a:noFill/>
            </a:ln>
          </p:spPr>
        </p:pic>
        <p:sp>
          <p:nvSpPr>
            <p:cNvPr id="594" name="Shape 594"/>
            <p:cNvSpPr txBox="1"/>
            <p:nvPr/>
          </p:nvSpPr>
          <p:spPr>
            <a:xfrm>
              <a:off x="4114800" y="1484047"/>
              <a:ext cx="963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Excitation</a:t>
              </a:r>
              <a:endParaRPr sz="1400">
                <a:solidFill>
                  <a:schemeClr val="dk1"/>
                </a:solidFill>
                <a:latin typeface="Arial"/>
                <a:ea typeface="Arial"/>
                <a:cs typeface="Arial"/>
                <a:sym typeface="Arial"/>
              </a:endParaRPr>
            </a:p>
          </p:txBody>
        </p:sp>
        <p:sp>
          <p:nvSpPr>
            <p:cNvPr id="595" name="Shape 595"/>
            <p:cNvSpPr txBox="1"/>
            <p:nvPr/>
          </p:nvSpPr>
          <p:spPr>
            <a:xfrm>
              <a:off x="5791200" y="1305580"/>
              <a:ext cx="1352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“De-excitation”</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Second beam</a:t>
              </a:r>
              <a:endParaRPr sz="1400">
                <a:solidFill>
                  <a:schemeClr val="dk1"/>
                </a:solidFill>
                <a:latin typeface="Arial"/>
                <a:ea typeface="Arial"/>
                <a:cs typeface="Arial"/>
                <a:sym typeface="Arial"/>
              </a:endParaRPr>
            </a:p>
          </p:txBody>
        </p:sp>
        <p:sp>
          <p:nvSpPr>
            <p:cNvPr id="596" name="Shape 596"/>
            <p:cNvSpPr txBox="1"/>
            <p:nvPr/>
          </p:nvSpPr>
          <p:spPr>
            <a:xfrm>
              <a:off x="7467600" y="1484047"/>
              <a:ext cx="12723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Focused PSF</a:t>
              </a:r>
              <a:endParaRPr sz="1400">
                <a:solidFill>
                  <a:schemeClr val="dk1"/>
                </a:solidFill>
                <a:latin typeface="Arial"/>
                <a:ea typeface="Arial"/>
                <a:cs typeface="Arial"/>
                <a:sym typeface="Arial"/>
              </a:endParaRPr>
            </a:p>
          </p:txBody>
        </p:sp>
      </p:grpSp>
      <p:pic>
        <p:nvPicPr>
          <p:cNvPr id="597" name="Shape 597"/>
          <p:cNvPicPr preferRelativeResize="0"/>
          <p:nvPr/>
        </p:nvPicPr>
        <p:blipFill>
          <a:blip r:embed="rId4">
            <a:alphaModFix/>
          </a:blip>
          <a:stretch>
            <a:fillRect/>
          </a:stretch>
        </p:blipFill>
        <p:spPr>
          <a:xfrm>
            <a:off x="4314225" y="3733800"/>
            <a:ext cx="4524973" cy="2042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Shape 6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lang="en-US" sz="3200"/>
              <a:t>More </a:t>
            </a:r>
            <a:r>
              <a:rPr b="0" i="0" lang="en-US" sz="3200" u="none" cap="none" strike="noStrike">
                <a:solidFill>
                  <a:schemeClr val="dk1"/>
                </a:solidFill>
                <a:latin typeface="Arial"/>
                <a:ea typeface="Arial"/>
                <a:cs typeface="Arial"/>
                <a:sym typeface="Arial"/>
              </a:rPr>
              <a:t>Super Resolution</a:t>
            </a:r>
            <a:endParaRPr b="0" i="0" sz="3200" u="none" cap="none" strike="noStrike">
              <a:solidFill>
                <a:schemeClr val="dk1"/>
              </a:solidFill>
              <a:latin typeface="Arial"/>
              <a:ea typeface="Arial"/>
              <a:cs typeface="Arial"/>
              <a:sym typeface="Arial"/>
            </a:endParaRPr>
          </a:p>
        </p:txBody>
      </p:sp>
      <p:sp>
        <p:nvSpPr>
          <p:cNvPr id="604" name="Shape 604"/>
          <p:cNvSpPr/>
          <p:nvPr/>
        </p:nvSpPr>
        <p:spPr>
          <a:xfrm>
            <a:off x="0" y="14811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605" name="Shape 605"/>
          <p:cNvSpPr txBox="1"/>
          <p:nvPr/>
        </p:nvSpPr>
        <p:spPr>
          <a:xfrm>
            <a:off x="141525" y="1524000"/>
            <a:ext cx="3882000" cy="144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1800"/>
              <a:t>SIM (structured illumination microscopy)</a:t>
            </a:r>
            <a:r>
              <a:rPr lang="en-US" sz="1800"/>
              <a:t> - using a grid to change the illumination of the sample, then reconstruct the image in post-processing</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t>AiryScan -</a:t>
            </a:r>
            <a:r>
              <a:rPr lang="en-US" sz="1800"/>
              <a:t> using an array of hexagonal detectors, all incident light is collected and reassigned to the central position. Each detector acts like a pinhole, but contributes to a virtual pinhole (central position)</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t>Pre processing:</a:t>
            </a:r>
            <a:r>
              <a:rPr lang="en-US" sz="1800"/>
              <a:t> Expansion microscopy</a:t>
            </a:r>
            <a:endParaRPr sz="1800"/>
          </a:p>
          <a:p>
            <a:pPr indent="0" lvl="0" marL="0">
              <a:spcBef>
                <a:spcPts val="0"/>
              </a:spcBef>
              <a:spcAft>
                <a:spcPts val="0"/>
              </a:spcAft>
              <a:buNone/>
            </a:pPr>
            <a:r>
              <a:t/>
            </a:r>
            <a:endParaRPr sz="1800"/>
          </a:p>
          <a:p>
            <a:pPr indent="0" lvl="0" marL="0">
              <a:spcBef>
                <a:spcPts val="0"/>
              </a:spcBef>
              <a:spcAft>
                <a:spcPts val="0"/>
              </a:spcAft>
              <a:buNone/>
            </a:pPr>
            <a:r>
              <a:rPr b="1" lang="en-US" sz="1800"/>
              <a:t>Post processing: </a:t>
            </a:r>
            <a:r>
              <a:rPr lang="en-US" sz="1800"/>
              <a:t>super-resolution radial fluctuations (SRRF)</a:t>
            </a:r>
            <a:endParaRPr sz="1800"/>
          </a:p>
        </p:txBody>
      </p:sp>
      <p:pic>
        <p:nvPicPr>
          <p:cNvPr id="606" name="Shape 606"/>
          <p:cNvPicPr preferRelativeResize="0"/>
          <p:nvPr/>
        </p:nvPicPr>
        <p:blipFill>
          <a:blip r:embed="rId3">
            <a:alphaModFix/>
          </a:blip>
          <a:stretch>
            <a:fillRect/>
          </a:stretch>
        </p:blipFill>
        <p:spPr>
          <a:xfrm>
            <a:off x="4624850" y="1619625"/>
            <a:ext cx="2669224" cy="2081850"/>
          </a:xfrm>
          <a:prstGeom prst="rect">
            <a:avLst/>
          </a:prstGeom>
          <a:noFill/>
          <a:ln>
            <a:noFill/>
          </a:ln>
        </p:spPr>
      </p:pic>
      <p:sp>
        <p:nvSpPr>
          <p:cNvPr id="607" name="Shape 607"/>
          <p:cNvSpPr txBox="1"/>
          <p:nvPr/>
        </p:nvSpPr>
        <p:spPr>
          <a:xfrm>
            <a:off x="7128875" y="1587500"/>
            <a:ext cx="15261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Andor</a:t>
            </a:r>
            <a:endParaRPr/>
          </a:p>
        </p:txBody>
      </p:sp>
      <p:pic>
        <p:nvPicPr>
          <p:cNvPr id="608" name="Shape 608"/>
          <p:cNvPicPr preferRelativeResize="0"/>
          <p:nvPr/>
        </p:nvPicPr>
        <p:blipFill>
          <a:blip r:embed="rId4">
            <a:alphaModFix/>
          </a:blip>
          <a:stretch>
            <a:fillRect/>
          </a:stretch>
        </p:blipFill>
        <p:spPr>
          <a:xfrm>
            <a:off x="4367175" y="3746125"/>
            <a:ext cx="4380701" cy="1651299"/>
          </a:xfrm>
          <a:prstGeom prst="rect">
            <a:avLst/>
          </a:prstGeom>
          <a:noFill/>
          <a:ln>
            <a:noFill/>
          </a:ln>
        </p:spPr>
      </p:pic>
      <p:sp>
        <p:nvSpPr>
          <p:cNvPr id="609" name="Shape 609"/>
          <p:cNvSpPr txBox="1"/>
          <p:nvPr/>
        </p:nvSpPr>
        <p:spPr>
          <a:xfrm>
            <a:off x="8019900" y="3746125"/>
            <a:ext cx="666900" cy="44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Zeiss</a:t>
            </a:r>
            <a:endParaRPr/>
          </a:p>
        </p:txBody>
      </p:sp>
      <p:pic>
        <p:nvPicPr>
          <p:cNvPr id="610" name="Shape 610"/>
          <p:cNvPicPr preferRelativeResize="0"/>
          <p:nvPr/>
        </p:nvPicPr>
        <p:blipFill>
          <a:blip r:embed="rId5">
            <a:alphaModFix/>
          </a:blip>
          <a:stretch>
            <a:fillRect/>
          </a:stretch>
        </p:blipFill>
        <p:spPr>
          <a:xfrm rot="-5400000">
            <a:off x="5734587" y="4818038"/>
            <a:ext cx="1366600" cy="2713324"/>
          </a:xfrm>
          <a:prstGeom prst="rect">
            <a:avLst/>
          </a:prstGeom>
          <a:noFill/>
          <a:ln>
            <a:noFill/>
          </a:ln>
        </p:spPr>
      </p:pic>
      <p:sp>
        <p:nvSpPr>
          <p:cNvPr id="611" name="Shape 611"/>
          <p:cNvSpPr txBox="1"/>
          <p:nvPr/>
        </p:nvSpPr>
        <p:spPr>
          <a:xfrm>
            <a:off x="4624850" y="5543225"/>
            <a:ext cx="469200" cy="284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WF</a:t>
            </a:r>
            <a:endParaRPr/>
          </a:p>
        </p:txBody>
      </p:sp>
      <p:sp>
        <p:nvSpPr>
          <p:cNvPr id="612" name="Shape 612"/>
          <p:cNvSpPr txBox="1"/>
          <p:nvPr/>
        </p:nvSpPr>
        <p:spPr>
          <a:xfrm>
            <a:off x="7774550" y="5543225"/>
            <a:ext cx="1010400" cy="28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WF + SRRF</a:t>
            </a:r>
            <a:endParaRPr/>
          </a:p>
        </p:txBody>
      </p:sp>
      <p:sp>
        <p:nvSpPr>
          <p:cNvPr id="613" name="Shape 613"/>
          <p:cNvSpPr txBox="1"/>
          <p:nvPr/>
        </p:nvSpPr>
        <p:spPr>
          <a:xfrm>
            <a:off x="7716900" y="6369075"/>
            <a:ext cx="13941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200"/>
              <a:t>Gustafsson et al 2017 Nat Comm</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lang="en-US" sz="3200"/>
              <a:t>Electron microscopy</a:t>
            </a:r>
            <a:endParaRPr b="0" i="0" sz="3200" u="none" cap="none" strike="noStrike">
              <a:solidFill>
                <a:schemeClr val="dk1"/>
              </a:solidFill>
              <a:latin typeface="Arial"/>
              <a:ea typeface="Arial"/>
              <a:cs typeface="Arial"/>
              <a:sym typeface="Arial"/>
            </a:endParaRPr>
          </a:p>
        </p:txBody>
      </p:sp>
      <p:sp>
        <p:nvSpPr>
          <p:cNvPr id="620" name="Shape 620"/>
          <p:cNvSpPr/>
          <p:nvPr/>
        </p:nvSpPr>
        <p:spPr>
          <a:xfrm>
            <a:off x="0" y="1481138"/>
            <a:ext cx="9144000" cy="42900"/>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pic>
        <p:nvPicPr>
          <p:cNvPr id="621" name="Shape 621"/>
          <p:cNvPicPr preferRelativeResize="0"/>
          <p:nvPr/>
        </p:nvPicPr>
        <p:blipFill>
          <a:blip r:embed="rId3">
            <a:alphaModFix/>
          </a:blip>
          <a:stretch>
            <a:fillRect/>
          </a:stretch>
        </p:blipFill>
        <p:spPr>
          <a:xfrm>
            <a:off x="165600" y="1684750"/>
            <a:ext cx="2703051" cy="3613549"/>
          </a:xfrm>
          <a:prstGeom prst="rect">
            <a:avLst/>
          </a:prstGeom>
          <a:noFill/>
          <a:ln>
            <a:noFill/>
          </a:ln>
        </p:spPr>
      </p:pic>
      <p:sp>
        <p:nvSpPr>
          <p:cNvPr id="622" name="Shape 622"/>
          <p:cNvSpPr txBox="1"/>
          <p:nvPr/>
        </p:nvSpPr>
        <p:spPr>
          <a:xfrm>
            <a:off x="165600" y="4975025"/>
            <a:ext cx="11364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wikipedia</a:t>
            </a:r>
            <a:endParaRPr/>
          </a:p>
        </p:txBody>
      </p:sp>
      <p:sp>
        <p:nvSpPr>
          <p:cNvPr id="623" name="Shape 623"/>
          <p:cNvSpPr txBox="1"/>
          <p:nvPr/>
        </p:nvSpPr>
        <p:spPr>
          <a:xfrm>
            <a:off x="3118475" y="1731025"/>
            <a:ext cx="5450700" cy="4525800"/>
          </a:xfrm>
          <a:prstGeom prst="rect">
            <a:avLst/>
          </a:prstGeom>
          <a:noFill/>
          <a:ln>
            <a:noFill/>
          </a:ln>
        </p:spPr>
        <p:txBody>
          <a:bodyPr anchorCtr="0" anchor="t" bIns="91425" lIns="91425" spcFirstLastPara="1" rIns="91425" wrap="square" tIns="91425">
            <a:noAutofit/>
          </a:bodyPr>
          <a:lstStyle/>
          <a:p>
            <a:pPr indent="0" lvl="0" marL="0">
              <a:lnSpc>
                <a:spcPct val="115000"/>
              </a:lnSpc>
              <a:spcBef>
                <a:spcPts val="0"/>
              </a:spcBef>
              <a:spcAft>
                <a:spcPts val="0"/>
              </a:spcAft>
              <a:buNone/>
            </a:pPr>
            <a:r>
              <a:rPr lang="en-US"/>
              <a:t>Illumination is provided by a beam of electrons.</a:t>
            </a:r>
            <a:endParaRPr/>
          </a:p>
          <a:p>
            <a:pPr indent="457200" lvl="0" marL="0" rtl="0">
              <a:lnSpc>
                <a:spcPct val="115000"/>
              </a:lnSpc>
              <a:spcBef>
                <a:spcPts val="0"/>
              </a:spcBef>
              <a:spcAft>
                <a:spcPts val="0"/>
              </a:spcAft>
              <a:buNone/>
            </a:pPr>
            <a:r>
              <a:t/>
            </a:r>
            <a:endParaRPr/>
          </a:p>
          <a:p>
            <a:pPr indent="0" lvl="0" marL="0">
              <a:lnSpc>
                <a:spcPct val="115000"/>
              </a:lnSpc>
              <a:spcBef>
                <a:spcPts val="0"/>
              </a:spcBef>
              <a:spcAft>
                <a:spcPts val="0"/>
              </a:spcAft>
              <a:buNone/>
            </a:pPr>
            <a:r>
              <a:rPr b="1" lang="en-US"/>
              <a:t>Transmission EM:</a:t>
            </a:r>
            <a:r>
              <a:rPr lang="en-US"/>
              <a:t> Requires VERY thin samples.</a:t>
            </a:r>
            <a:endParaRPr/>
          </a:p>
          <a:p>
            <a:pPr indent="0" lvl="0" marL="0" rtl="0">
              <a:lnSpc>
                <a:spcPct val="115000"/>
              </a:lnSpc>
              <a:spcBef>
                <a:spcPts val="0"/>
              </a:spcBef>
              <a:spcAft>
                <a:spcPts val="0"/>
              </a:spcAft>
              <a:buNone/>
            </a:pPr>
            <a:r>
              <a:rPr b="1" lang="en-US"/>
              <a:t>Scanning EM</a:t>
            </a:r>
            <a:r>
              <a:rPr lang="en-US"/>
              <a:t>: not passing the electrons through, rather detecting the ones emitted from the surface due to excitation. Not as good resolution.</a:t>
            </a:r>
            <a:endParaRPr/>
          </a:p>
          <a:p>
            <a:pPr indent="0" lvl="0" marL="0">
              <a:lnSpc>
                <a:spcPct val="115000"/>
              </a:lnSpc>
              <a:spcBef>
                <a:spcPts val="0"/>
              </a:spcBef>
              <a:spcAft>
                <a:spcPts val="0"/>
              </a:spcAft>
              <a:buNone/>
            </a:pPr>
            <a:r>
              <a:rPr b="1" lang="en-US"/>
              <a:t>CryoEM</a:t>
            </a:r>
            <a:r>
              <a:rPr lang="en-US"/>
              <a:t>: refers mostly to sample prep - rapid freezing of the sample allows reconstruction of molecules in near-native states (pushing towards structural biology)</a:t>
            </a:r>
            <a:endParaRPr/>
          </a:p>
        </p:txBody>
      </p:sp>
      <p:pic>
        <p:nvPicPr>
          <p:cNvPr id="624" name="Shape 624"/>
          <p:cNvPicPr preferRelativeResize="0"/>
          <p:nvPr/>
        </p:nvPicPr>
        <p:blipFill>
          <a:blip r:embed="rId4">
            <a:alphaModFix/>
          </a:blip>
          <a:stretch>
            <a:fillRect/>
          </a:stretch>
        </p:blipFill>
        <p:spPr>
          <a:xfrm>
            <a:off x="3206475" y="4380425"/>
            <a:ext cx="2043325" cy="2030299"/>
          </a:xfrm>
          <a:prstGeom prst="rect">
            <a:avLst/>
          </a:prstGeom>
          <a:noFill/>
          <a:ln>
            <a:noFill/>
          </a:ln>
        </p:spPr>
      </p:pic>
      <p:pic>
        <p:nvPicPr>
          <p:cNvPr id="625" name="Shape 625"/>
          <p:cNvPicPr preferRelativeResize="0"/>
          <p:nvPr/>
        </p:nvPicPr>
        <p:blipFill>
          <a:blip r:embed="rId5">
            <a:alphaModFix/>
          </a:blip>
          <a:stretch>
            <a:fillRect/>
          </a:stretch>
        </p:blipFill>
        <p:spPr>
          <a:xfrm>
            <a:off x="5489325" y="4380425"/>
            <a:ext cx="2686241" cy="203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workflow is important</a:t>
            </a:r>
            <a:endParaRPr/>
          </a:p>
        </p:txBody>
      </p:sp>
      <p:sp>
        <p:nvSpPr>
          <p:cNvPr id="115" name="Shape 115"/>
          <p:cNvSpPr txBox="1"/>
          <p:nvPr>
            <p:ph idx="1" type="body"/>
          </p:nvPr>
        </p:nvSpPr>
        <p:spPr>
          <a:xfrm>
            <a:off x="185000" y="1600200"/>
            <a:ext cx="8501700" cy="4526100"/>
          </a:xfrm>
          <a:prstGeom prst="rect">
            <a:avLst/>
          </a:prstGeom>
        </p:spPr>
        <p:txBody>
          <a:bodyPr anchorCtr="0" anchor="t" bIns="91425" lIns="91425" spcFirstLastPara="1" rIns="91425" wrap="square" tIns="91425">
            <a:noAutofit/>
          </a:bodyPr>
          <a:lstStyle/>
          <a:p>
            <a:pPr indent="0" lvl="0" marL="0">
              <a:spcBef>
                <a:spcPts val="560"/>
              </a:spcBef>
              <a:spcAft>
                <a:spcPts val="0"/>
              </a:spcAft>
              <a:buNone/>
            </a:pPr>
            <a:r>
              <a:rPr lang="en-US"/>
              <a:t>assuming you know your experiment - </a:t>
            </a:r>
            <a:endParaRPr/>
          </a:p>
          <a:p>
            <a:pPr indent="0" lvl="0" marL="0">
              <a:spcBef>
                <a:spcPts val="560"/>
              </a:spcBef>
              <a:spcAft>
                <a:spcPts val="0"/>
              </a:spcAft>
              <a:buNone/>
            </a:pPr>
            <a:r>
              <a:rPr lang="en-US"/>
              <a:t>		sample prep (live/fixed? deep/at surface? etc)</a:t>
            </a:r>
            <a:endParaRPr/>
          </a:p>
          <a:p>
            <a:pPr indent="0" lvl="0" marL="0">
              <a:spcBef>
                <a:spcPts val="560"/>
              </a:spcBef>
              <a:spcAft>
                <a:spcPts val="0"/>
              </a:spcAft>
              <a:buNone/>
            </a:pPr>
            <a:r>
              <a:rPr lang="en-US"/>
              <a:t>	</a:t>
            </a:r>
            <a:endParaRPr/>
          </a:p>
          <a:p>
            <a:pPr indent="0" lvl="0" marL="0">
              <a:spcBef>
                <a:spcPts val="560"/>
              </a:spcBef>
              <a:spcAft>
                <a:spcPts val="0"/>
              </a:spcAft>
              <a:buNone/>
            </a:pPr>
            <a:r>
              <a:rPr lang="en-US">
                <a:solidFill>
                  <a:srgbClr val="FF00FF"/>
                </a:solidFill>
              </a:rPr>
              <a:t>		the right tools for your sample (microscope)</a:t>
            </a:r>
            <a:endParaRPr>
              <a:solidFill>
                <a:srgbClr val="FF00FF"/>
              </a:solidFill>
            </a:endParaRPr>
          </a:p>
          <a:p>
            <a:pPr indent="0" lvl="0" marL="0">
              <a:spcBef>
                <a:spcPts val="560"/>
              </a:spcBef>
              <a:spcAft>
                <a:spcPts val="0"/>
              </a:spcAft>
              <a:buNone/>
            </a:pPr>
            <a:r>
              <a:rPr lang="en-US"/>
              <a:t>	</a:t>
            </a:r>
            <a:endParaRPr/>
          </a:p>
          <a:p>
            <a:pPr indent="0" lvl="0" marL="0">
              <a:spcBef>
                <a:spcPts val="560"/>
              </a:spcBef>
              <a:spcAft>
                <a:spcPts val="0"/>
              </a:spcAft>
              <a:buNone/>
            </a:pPr>
            <a:r>
              <a:rPr lang="en-US"/>
              <a:t>		post-processing/data analysis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Shape 631"/>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u="sng"/>
              <a:t>Resources</a:t>
            </a:r>
            <a:endParaRPr u="sng"/>
          </a:p>
        </p:txBody>
      </p:sp>
      <p:sp>
        <p:nvSpPr>
          <p:cNvPr id="632" name="Shape 632"/>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0" lvl="0" marL="0">
              <a:spcBef>
                <a:spcPts val="560"/>
              </a:spcBef>
              <a:spcAft>
                <a:spcPts val="0"/>
              </a:spcAft>
              <a:buNone/>
            </a:pPr>
            <a:r>
              <a:rPr lang="en-US"/>
              <a:t>Nikon, Zeiss, and Olympus have very good online tutorials/guides to microscopy basics</a:t>
            </a:r>
            <a:endParaRPr/>
          </a:p>
          <a:p>
            <a:pPr indent="0" lvl="0" marL="0">
              <a:spcBef>
                <a:spcPts val="560"/>
              </a:spcBef>
              <a:spcAft>
                <a:spcPts val="0"/>
              </a:spcAft>
              <a:buNone/>
            </a:pPr>
            <a:r>
              <a:t/>
            </a:r>
            <a:endParaRPr/>
          </a:p>
          <a:p>
            <a:pPr indent="0" lvl="0" marL="0">
              <a:spcBef>
                <a:spcPts val="560"/>
              </a:spcBef>
              <a:spcAft>
                <a:spcPts val="0"/>
              </a:spcAft>
              <a:buNone/>
            </a:pPr>
            <a:r>
              <a:rPr lang="en-US"/>
              <a:t>Core facilities</a:t>
            </a:r>
            <a:endParaRPr/>
          </a:p>
          <a:p>
            <a:pPr indent="0" lvl="0" marL="0">
              <a:spcBef>
                <a:spcPts val="560"/>
              </a:spcBef>
              <a:spcAft>
                <a:spcPts val="0"/>
              </a:spcAft>
              <a:buNone/>
            </a:pPr>
            <a:r>
              <a:t/>
            </a:r>
            <a:endParaRPr/>
          </a:p>
          <a:p>
            <a:pPr indent="0" lvl="0" marL="0">
              <a:spcBef>
                <a:spcPts val="560"/>
              </a:spcBef>
              <a:spcAft>
                <a:spcPts val="0"/>
              </a:spcAft>
              <a:buNone/>
            </a:pPr>
            <a:r>
              <a:rPr lang="en-US"/>
              <a:t>Janelia research campus (AIC)</a:t>
            </a:r>
            <a:endParaRPr/>
          </a:p>
          <a:p>
            <a:pPr indent="0" lvl="0" marL="0">
              <a:spcBef>
                <a:spcPts val="560"/>
              </a:spcBef>
              <a:spcAft>
                <a:spcPts val="0"/>
              </a:spcAft>
              <a:buNone/>
            </a:pPr>
            <a:r>
              <a:rPr lang="en-US"/>
              <a:t>Cold Spring Harbor (</a:t>
            </a:r>
            <a:endParaRPr/>
          </a:p>
          <a:p>
            <a:pPr indent="0" lvl="0" marL="0" rtl="0">
              <a:spcBef>
                <a:spcPts val="560"/>
              </a:spcBef>
              <a:spcAft>
                <a:spcPts val="0"/>
              </a:spcAft>
              <a:buNone/>
            </a:pPr>
            <a:r>
              <a:rPr lang="en-US"/>
              <a:t>Woods Hole summer courses (2 on microscopy)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Shape 6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800"/>
              <a:buFont typeface="Arial"/>
              <a:buNone/>
            </a:pPr>
            <a:r>
              <a:rPr b="0" i="0" lang="en-US" sz="3800" u="none" cap="none" strike="noStrike">
                <a:solidFill>
                  <a:schemeClr val="dk1"/>
                </a:solidFill>
                <a:latin typeface="Arial"/>
                <a:ea typeface="Arial"/>
                <a:cs typeface="Arial"/>
                <a:sym typeface="Arial"/>
              </a:rPr>
              <a:t>Paper for next week</a:t>
            </a:r>
            <a:endParaRPr b="0" i="0" sz="3800" u="none" cap="none" strike="noStrike">
              <a:solidFill>
                <a:schemeClr val="dk1"/>
              </a:solidFill>
              <a:latin typeface="Arial"/>
              <a:ea typeface="Arial"/>
              <a:cs typeface="Arial"/>
              <a:sym typeface="Arial"/>
            </a:endParaRPr>
          </a:p>
        </p:txBody>
      </p:sp>
      <p:pic>
        <p:nvPicPr>
          <p:cNvPr id="638" name="Shape 638"/>
          <p:cNvPicPr preferRelativeResize="0"/>
          <p:nvPr/>
        </p:nvPicPr>
        <p:blipFill>
          <a:blip r:embed="rId3">
            <a:alphaModFix/>
          </a:blip>
          <a:stretch>
            <a:fillRect/>
          </a:stretch>
        </p:blipFill>
        <p:spPr>
          <a:xfrm>
            <a:off x="152400" y="1570038"/>
            <a:ext cx="8839197" cy="2471350"/>
          </a:xfrm>
          <a:prstGeom prst="rect">
            <a:avLst/>
          </a:prstGeom>
          <a:noFill/>
          <a:ln>
            <a:noFill/>
          </a:ln>
        </p:spPr>
      </p:pic>
      <p:pic>
        <p:nvPicPr>
          <p:cNvPr id="639" name="Shape 639"/>
          <p:cNvPicPr preferRelativeResize="0"/>
          <p:nvPr/>
        </p:nvPicPr>
        <p:blipFill>
          <a:blip r:embed="rId4">
            <a:alphaModFix/>
          </a:blip>
          <a:stretch>
            <a:fillRect/>
          </a:stretch>
        </p:blipFill>
        <p:spPr>
          <a:xfrm>
            <a:off x="2445000" y="4193789"/>
            <a:ext cx="3439820" cy="25118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661988" y="-76200"/>
            <a:ext cx="7772400" cy="8620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Microscopes - then to now</a:t>
            </a:r>
            <a:endParaRPr/>
          </a:p>
        </p:txBody>
      </p:sp>
      <p:pic>
        <p:nvPicPr>
          <p:cNvPr descr="DSC00012(24)" id="121" name="Shape 121"/>
          <p:cNvPicPr preferRelativeResize="0"/>
          <p:nvPr/>
        </p:nvPicPr>
        <p:blipFill rotWithShape="1">
          <a:blip r:embed="rId3">
            <a:alphaModFix/>
          </a:blip>
          <a:srcRect b="0" l="0" r="0" t="0"/>
          <a:stretch/>
        </p:blipFill>
        <p:spPr>
          <a:xfrm>
            <a:off x="228600" y="2438400"/>
            <a:ext cx="931863" cy="2287587"/>
          </a:xfrm>
          <a:prstGeom prst="rect">
            <a:avLst/>
          </a:prstGeom>
          <a:noFill/>
          <a:ln>
            <a:noFill/>
          </a:ln>
        </p:spPr>
      </p:pic>
      <p:sp>
        <p:nvSpPr>
          <p:cNvPr id="122" name="Shape 122"/>
          <p:cNvSpPr txBox="1"/>
          <p:nvPr/>
        </p:nvSpPr>
        <p:spPr>
          <a:xfrm>
            <a:off x="93238" y="4679963"/>
            <a:ext cx="1271700" cy="198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Photos: © J. Paul Robinson</a:t>
            </a:r>
            <a:endParaRPr/>
          </a:p>
        </p:txBody>
      </p:sp>
      <p:sp>
        <p:nvSpPr>
          <p:cNvPr id="123" name="Shape 123"/>
          <p:cNvSpPr/>
          <p:nvPr/>
        </p:nvSpPr>
        <p:spPr>
          <a:xfrm>
            <a:off x="0" y="838200"/>
            <a:ext cx="9144000" cy="42863"/>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pic>
        <p:nvPicPr>
          <p:cNvPr id="124" name="Shape 124"/>
          <p:cNvPicPr preferRelativeResize="0"/>
          <p:nvPr/>
        </p:nvPicPr>
        <p:blipFill>
          <a:blip r:embed="rId4">
            <a:alphaModFix/>
          </a:blip>
          <a:stretch>
            <a:fillRect/>
          </a:stretch>
        </p:blipFill>
        <p:spPr>
          <a:xfrm>
            <a:off x="1364946" y="1707325"/>
            <a:ext cx="3188452" cy="3666400"/>
          </a:xfrm>
          <a:prstGeom prst="rect">
            <a:avLst/>
          </a:prstGeom>
          <a:noFill/>
          <a:ln>
            <a:noFill/>
          </a:ln>
        </p:spPr>
      </p:pic>
      <p:pic>
        <p:nvPicPr>
          <p:cNvPr id="125" name="Shape 125"/>
          <p:cNvPicPr preferRelativeResize="0"/>
          <p:nvPr/>
        </p:nvPicPr>
        <p:blipFill>
          <a:blip r:embed="rId5">
            <a:alphaModFix/>
          </a:blip>
          <a:stretch>
            <a:fillRect/>
          </a:stretch>
        </p:blipFill>
        <p:spPr>
          <a:xfrm>
            <a:off x="4923825" y="1033475"/>
            <a:ext cx="2834951" cy="2626775"/>
          </a:xfrm>
          <a:prstGeom prst="rect">
            <a:avLst/>
          </a:prstGeom>
          <a:noFill/>
          <a:ln>
            <a:noFill/>
          </a:ln>
        </p:spPr>
      </p:pic>
      <p:pic>
        <p:nvPicPr>
          <p:cNvPr id="126" name="Shape 126"/>
          <p:cNvPicPr preferRelativeResize="0"/>
          <p:nvPr/>
        </p:nvPicPr>
        <p:blipFill>
          <a:blip r:embed="rId6">
            <a:alphaModFix/>
          </a:blip>
          <a:stretch>
            <a:fillRect/>
          </a:stretch>
        </p:blipFill>
        <p:spPr>
          <a:xfrm>
            <a:off x="4923825" y="3766425"/>
            <a:ext cx="3609674" cy="2563205"/>
          </a:xfrm>
          <a:prstGeom prst="rect">
            <a:avLst/>
          </a:prstGeom>
          <a:noFill/>
          <a:ln>
            <a:noFill/>
          </a:ln>
        </p:spPr>
      </p:pic>
      <p:sp>
        <p:nvSpPr>
          <p:cNvPr id="127" name="Shape 127"/>
          <p:cNvSpPr txBox="1"/>
          <p:nvPr/>
        </p:nvSpPr>
        <p:spPr>
          <a:xfrm>
            <a:off x="4923825" y="5972650"/>
            <a:ext cx="38055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solidFill>
                  <a:srgbClr val="FFFFFF"/>
                </a:solidFill>
              </a:rPr>
              <a:t>zeiss 880 Elyra PS1</a:t>
            </a:r>
            <a:endParaRPr>
              <a:solidFill>
                <a:srgbClr val="FFFFFF"/>
              </a:solidFill>
            </a:endParaRPr>
          </a:p>
        </p:txBody>
      </p:sp>
      <p:sp>
        <p:nvSpPr>
          <p:cNvPr id="128" name="Shape 128"/>
          <p:cNvSpPr/>
          <p:nvPr/>
        </p:nvSpPr>
        <p:spPr>
          <a:xfrm>
            <a:off x="7580275" y="2768350"/>
            <a:ext cx="178500" cy="891900"/>
          </a:xfrm>
          <a:prstGeom prst="rect">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890588" y="-114300"/>
            <a:ext cx="7772400" cy="8001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Clr>
                <a:schemeClr val="dk1"/>
              </a:buClr>
              <a:buSzPts val="3200"/>
              <a:buFont typeface="Arial"/>
              <a:buNone/>
            </a:pPr>
            <a:r>
              <a:rPr lang="en-US" sz="3200"/>
              <a:t>Basic Micros</a:t>
            </a:r>
            <a:r>
              <a:rPr b="0" i="0" lang="en-US" sz="3200" u="none" cap="none" strike="noStrike">
                <a:solidFill>
                  <a:schemeClr val="dk1"/>
                </a:solidFill>
                <a:latin typeface="Arial"/>
                <a:ea typeface="Arial"/>
                <a:cs typeface="Arial"/>
                <a:sym typeface="Arial"/>
              </a:rPr>
              <a:t>copes</a:t>
            </a:r>
            <a:endParaRPr/>
          </a:p>
        </p:txBody>
      </p:sp>
      <p:pic>
        <p:nvPicPr>
          <p:cNvPr descr="e600withu3camera" id="135" name="Shape 135"/>
          <p:cNvPicPr preferRelativeResize="0"/>
          <p:nvPr/>
        </p:nvPicPr>
        <p:blipFill rotWithShape="1">
          <a:blip r:embed="rId3">
            <a:alphaModFix/>
          </a:blip>
          <a:srcRect b="0" l="0" r="0" t="0"/>
          <a:stretch/>
        </p:blipFill>
        <p:spPr>
          <a:xfrm>
            <a:off x="288925" y="827088"/>
            <a:ext cx="3956050" cy="4430712"/>
          </a:xfrm>
          <a:prstGeom prst="rect">
            <a:avLst/>
          </a:prstGeom>
          <a:noFill/>
          <a:ln>
            <a:noFill/>
          </a:ln>
        </p:spPr>
      </p:pic>
      <p:sp>
        <p:nvSpPr>
          <p:cNvPr id="136" name="Shape 136"/>
          <p:cNvSpPr/>
          <p:nvPr/>
        </p:nvSpPr>
        <p:spPr>
          <a:xfrm>
            <a:off x="0" y="685800"/>
            <a:ext cx="9144000" cy="42863"/>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sp>
        <p:nvSpPr>
          <p:cNvPr id="137" name="Shape 137"/>
          <p:cNvSpPr txBox="1"/>
          <p:nvPr/>
        </p:nvSpPr>
        <p:spPr>
          <a:xfrm>
            <a:off x="3207575" y="3931100"/>
            <a:ext cx="13437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white light</a:t>
            </a:r>
            <a:endParaRPr/>
          </a:p>
          <a:p>
            <a:pPr indent="0" lvl="0" marL="0">
              <a:spcBef>
                <a:spcPts val="0"/>
              </a:spcBef>
              <a:spcAft>
                <a:spcPts val="0"/>
              </a:spcAft>
              <a:buNone/>
            </a:pPr>
            <a:r>
              <a:rPr lang="en-US"/>
              <a:t>(transmitted)</a:t>
            </a:r>
            <a:endParaRPr/>
          </a:p>
        </p:txBody>
      </p:sp>
      <p:sp>
        <p:nvSpPr>
          <p:cNvPr id="138" name="Shape 138"/>
          <p:cNvSpPr txBox="1"/>
          <p:nvPr/>
        </p:nvSpPr>
        <p:spPr>
          <a:xfrm>
            <a:off x="2098050" y="2040925"/>
            <a:ext cx="19455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fluorescence source</a:t>
            </a:r>
            <a:endParaRPr/>
          </a:p>
        </p:txBody>
      </p:sp>
      <p:cxnSp>
        <p:nvCxnSpPr>
          <p:cNvPr id="139" name="Shape 139"/>
          <p:cNvCxnSpPr/>
          <p:nvPr/>
        </p:nvCxnSpPr>
        <p:spPr>
          <a:xfrm flipH="1">
            <a:off x="1596375" y="4499325"/>
            <a:ext cx="1343700" cy="198000"/>
          </a:xfrm>
          <a:prstGeom prst="straightConnector1">
            <a:avLst/>
          </a:prstGeom>
          <a:noFill/>
          <a:ln cap="flat" cmpd="sng" w="28575">
            <a:solidFill>
              <a:srgbClr val="FF00FF"/>
            </a:solidFill>
            <a:prstDash val="solid"/>
            <a:round/>
            <a:headEnd len="med" w="med" type="none"/>
            <a:tailEnd len="med" w="med" type="triangle"/>
          </a:ln>
        </p:spPr>
      </p:cxnSp>
      <p:cxnSp>
        <p:nvCxnSpPr>
          <p:cNvPr id="140" name="Shape 140"/>
          <p:cNvCxnSpPr/>
          <p:nvPr/>
        </p:nvCxnSpPr>
        <p:spPr>
          <a:xfrm rot="10800000">
            <a:off x="1473500" y="4003925"/>
            <a:ext cx="145200" cy="693600"/>
          </a:xfrm>
          <a:prstGeom prst="straightConnector1">
            <a:avLst/>
          </a:prstGeom>
          <a:noFill/>
          <a:ln cap="flat" cmpd="sng" w="28575">
            <a:solidFill>
              <a:srgbClr val="FF00FF"/>
            </a:solidFill>
            <a:prstDash val="solid"/>
            <a:round/>
            <a:headEnd len="med" w="med" type="none"/>
            <a:tailEnd len="med" w="med" type="triangle"/>
          </a:ln>
        </p:spPr>
      </p:cxnSp>
      <p:cxnSp>
        <p:nvCxnSpPr>
          <p:cNvPr id="141" name="Shape 141"/>
          <p:cNvCxnSpPr/>
          <p:nvPr/>
        </p:nvCxnSpPr>
        <p:spPr>
          <a:xfrm flipH="1">
            <a:off x="1440400" y="2887650"/>
            <a:ext cx="1123500" cy="177900"/>
          </a:xfrm>
          <a:prstGeom prst="straightConnector1">
            <a:avLst/>
          </a:prstGeom>
          <a:noFill/>
          <a:ln cap="flat" cmpd="sng" w="28575">
            <a:solidFill>
              <a:srgbClr val="00FFFF"/>
            </a:solidFill>
            <a:prstDash val="solid"/>
            <a:round/>
            <a:headEnd len="med" w="med" type="none"/>
            <a:tailEnd len="med" w="med" type="triangle"/>
          </a:ln>
        </p:spPr>
      </p:cxnSp>
      <p:cxnSp>
        <p:nvCxnSpPr>
          <p:cNvPr id="142" name="Shape 142"/>
          <p:cNvCxnSpPr/>
          <p:nvPr/>
        </p:nvCxnSpPr>
        <p:spPr>
          <a:xfrm>
            <a:off x="1427100" y="3052400"/>
            <a:ext cx="6600" cy="819300"/>
          </a:xfrm>
          <a:prstGeom prst="straightConnector1">
            <a:avLst/>
          </a:prstGeom>
          <a:noFill/>
          <a:ln cap="flat" cmpd="sng" w="28575">
            <a:solidFill>
              <a:srgbClr val="00FFFF"/>
            </a:solidFill>
            <a:prstDash val="solid"/>
            <a:round/>
            <a:headEnd len="med" w="med" type="none"/>
            <a:tailEnd len="med" w="med" type="triangle"/>
          </a:ln>
        </p:spPr>
      </p:cxnSp>
      <p:cxnSp>
        <p:nvCxnSpPr>
          <p:cNvPr id="143" name="Shape 143"/>
          <p:cNvCxnSpPr/>
          <p:nvPr/>
        </p:nvCxnSpPr>
        <p:spPr>
          <a:xfrm rot="10800000">
            <a:off x="1360875" y="2603050"/>
            <a:ext cx="600" cy="1209600"/>
          </a:xfrm>
          <a:prstGeom prst="straightConnector1">
            <a:avLst/>
          </a:prstGeom>
          <a:noFill/>
          <a:ln cap="flat" cmpd="sng" w="28575">
            <a:solidFill>
              <a:srgbClr val="00FF00"/>
            </a:solidFill>
            <a:prstDash val="solid"/>
            <a:round/>
            <a:headEnd len="med" w="med" type="none"/>
            <a:tailEnd len="med" w="med" type="triangle"/>
          </a:ln>
        </p:spPr>
      </p:cxnSp>
      <p:sp>
        <p:nvSpPr>
          <p:cNvPr id="144" name="Shape 144"/>
          <p:cNvSpPr/>
          <p:nvPr/>
        </p:nvSpPr>
        <p:spPr>
          <a:xfrm>
            <a:off x="1295000" y="3871700"/>
            <a:ext cx="178500" cy="177900"/>
          </a:xfrm>
          <a:prstGeom prst="smileyFace">
            <a:avLst>
              <a:gd fmla="val 4653"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a:off x="2471000" y="1096750"/>
            <a:ext cx="1816800" cy="872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6" name="Shape 146"/>
          <p:cNvCxnSpPr/>
          <p:nvPr/>
        </p:nvCxnSpPr>
        <p:spPr>
          <a:xfrm flipH="1" rot="10800000">
            <a:off x="1255325" y="2530600"/>
            <a:ext cx="13200" cy="1288200"/>
          </a:xfrm>
          <a:prstGeom prst="straightConnector1">
            <a:avLst/>
          </a:prstGeom>
          <a:noFill/>
          <a:ln cap="flat" cmpd="sng" w="28575">
            <a:solidFill>
              <a:srgbClr val="FF00FF"/>
            </a:solidFill>
            <a:prstDash val="solid"/>
            <a:round/>
            <a:headEnd len="med" w="med" type="none"/>
            <a:tailEnd len="med" w="med" type="triangle"/>
          </a:ln>
        </p:spPr>
      </p:cxnSp>
      <p:grpSp>
        <p:nvGrpSpPr>
          <p:cNvPr id="147" name="Shape 147"/>
          <p:cNvGrpSpPr/>
          <p:nvPr/>
        </p:nvGrpSpPr>
        <p:grpSpPr>
          <a:xfrm>
            <a:off x="136650" y="5531225"/>
            <a:ext cx="2763700" cy="897650"/>
            <a:chOff x="2442475" y="5399100"/>
            <a:chExt cx="2763700" cy="897650"/>
          </a:xfrm>
        </p:grpSpPr>
        <p:cxnSp>
          <p:nvCxnSpPr>
            <p:cNvPr id="148" name="Shape 148"/>
            <p:cNvCxnSpPr/>
            <p:nvPr/>
          </p:nvCxnSpPr>
          <p:spPr>
            <a:xfrm flipH="1">
              <a:off x="2442475" y="5629100"/>
              <a:ext cx="583500" cy="20100"/>
            </a:xfrm>
            <a:prstGeom prst="straightConnector1">
              <a:avLst/>
            </a:prstGeom>
            <a:noFill/>
            <a:ln cap="flat" cmpd="sng" w="28575">
              <a:solidFill>
                <a:srgbClr val="FF00FF"/>
              </a:solidFill>
              <a:prstDash val="solid"/>
              <a:round/>
              <a:headEnd len="med" w="med" type="none"/>
              <a:tailEnd len="med" w="med" type="triangle"/>
            </a:ln>
          </p:spPr>
        </p:cxnSp>
        <p:cxnSp>
          <p:nvCxnSpPr>
            <p:cNvPr id="149" name="Shape 149"/>
            <p:cNvCxnSpPr/>
            <p:nvPr/>
          </p:nvCxnSpPr>
          <p:spPr>
            <a:xfrm flipH="1">
              <a:off x="2506525" y="5847125"/>
              <a:ext cx="455400" cy="26700"/>
            </a:xfrm>
            <a:prstGeom prst="straightConnector1">
              <a:avLst/>
            </a:prstGeom>
            <a:noFill/>
            <a:ln cap="flat" cmpd="sng" w="28575">
              <a:solidFill>
                <a:srgbClr val="00FFFF"/>
              </a:solidFill>
              <a:prstDash val="solid"/>
              <a:round/>
              <a:headEnd len="med" w="med" type="none"/>
              <a:tailEnd len="med" w="med" type="triangle"/>
            </a:ln>
          </p:spPr>
        </p:cxnSp>
        <p:cxnSp>
          <p:nvCxnSpPr>
            <p:cNvPr id="150" name="Shape 150"/>
            <p:cNvCxnSpPr/>
            <p:nvPr/>
          </p:nvCxnSpPr>
          <p:spPr>
            <a:xfrm rot="10800000">
              <a:off x="2537425" y="6071750"/>
              <a:ext cx="393600" cy="6000"/>
            </a:xfrm>
            <a:prstGeom prst="straightConnector1">
              <a:avLst/>
            </a:prstGeom>
            <a:noFill/>
            <a:ln cap="flat" cmpd="sng" w="28575">
              <a:solidFill>
                <a:srgbClr val="00FF00"/>
              </a:solidFill>
              <a:prstDash val="solid"/>
              <a:round/>
              <a:headEnd len="med" w="med" type="none"/>
              <a:tailEnd len="med" w="med" type="triangle"/>
            </a:ln>
          </p:spPr>
        </p:cxnSp>
        <p:sp>
          <p:nvSpPr>
            <p:cNvPr id="151" name="Shape 151"/>
            <p:cNvSpPr txBox="1"/>
            <p:nvPr/>
          </p:nvSpPr>
          <p:spPr>
            <a:xfrm>
              <a:off x="3164725" y="5399100"/>
              <a:ext cx="1155900" cy="44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white light</a:t>
              </a:r>
              <a:endParaRPr/>
            </a:p>
          </p:txBody>
        </p:sp>
        <p:sp>
          <p:nvSpPr>
            <p:cNvPr id="152" name="Shape 152"/>
            <p:cNvSpPr txBox="1"/>
            <p:nvPr/>
          </p:nvSpPr>
          <p:spPr>
            <a:xfrm>
              <a:off x="3089075" y="5638475"/>
              <a:ext cx="2117100" cy="44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fluorescence source</a:t>
              </a:r>
              <a:endParaRPr/>
            </a:p>
          </p:txBody>
        </p:sp>
        <p:sp>
          <p:nvSpPr>
            <p:cNvPr id="153" name="Shape 153"/>
            <p:cNvSpPr txBox="1"/>
            <p:nvPr/>
          </p:nvSpPr>
          <p:spPr>
            <a:xfrm>
              <a:off x="3060150" y="5852750"/>
              <a:ext cx="2117100" cy="44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emitted fluorescence</a:t>
              </a:r>
              <a:endParaRPr/>
            </a:p>
          </p:txBody>
        </p:sp>
      </p:grpSp>
      <p:sp>
        <p:nvSpPr>
          <p:cNvPr id="154" name="Shape 154"/>
          <p:cNvSpPr txBox="1"/>
          <p:nvPr/>
        </p:nvSpPr>
        <p:spPr>
          <a:xfrm>
            <a:off x="4360575" y="1856550"/>
            <a:ext cx="4704000" cy="3448800"/>
          </a:xfrm>
          <a:prstGeom prst="rect">
            <a:avLst/>
          </a:prstGeom>
          <a:noFill/>
          <a:ln>
            <a:noFill/>
          </a:ln>
        </p:spPr>
        <p:txBody>
          <a:bodyPr anchorCtr="0" anchor="t" bIns="91425" lIns="91425" spcFirstLastPara="1" rIns="91425" wrap="square" tIns="91425">
            <a:noAutofit/>
          </a:bodyPr>
          <a:lstStyle/>
          <a:p>
            <a:pPr indent="0" lvl="0" marL="0" algn="ctr">
              <a:lnSpc>
                <a:spcPct val="150000"/>
              </a:lnSpc>
              <a:spcBef>
                <a:spcPts val="0"/>
              </a:spcBef>
              <a:spcAft>
                <a:spcPts val="0"/>
              </a:spcAft>
              <a:buNone/>
            </a:pPr>
            <a:r>
              <a:rPr lang="en-US" sz="1800"/>
              <a:t>A series of:</a:t>
            </a:r>
            <a:endParaRPr sz="1800"/>
          </a:p>
          <a:p>
            <a:pPr indent="0" lvl="0" marL="0" algn="ctr">
              <a:lnSpc>
                <a:spcPct val="150000"/>
              </a:lnSpc>
              <a:spcBef>
                <a:spcPts val="0"/>
              </a:spcBef>
              <a:spcAft>
                <a:spcPts val="0"/>
              </a:spcAft>
              <a:buNone/>
            </a:pPr>
            <a:r>
              <a:rPr lang="en-US" sz="1800"/>
              <a:t>lenses</a:t>
            </a:r>
            <a:endParaRPr sz="1800"/>
          </a:p>
          <a:p>
            <a:pPr indent="0" lvl="0" marL="0" algn="ctr">
              <a:lnSpc>
                <a:spcPct val="150000"/>
              </a:lnSpc>
              <a:spcBef>
                <a:spcPts val="0"/>
              </a:spcBef>
              <a:spcAft>
                <a:spcPts val="0"/>
              </a:spcAft>
              <a:buNone/>
            </a:pPr>
            <a:r>
              <a:rPr lang="en-US" sz="1800"/>
              <a:t>filters</a:t>
            </a:r>
            <a:endParaRPr sz="1800"/>
          </a:p>
          <a:p>
            <a:pPr indent="0" lvl="0" marL="0" rtl="0" algn="ctr">
              <a:lnSpc>
                <a:spcPct val="150000"/>
              </a:lnSpc>
              <a:spcBef>
                <a:spcPts val="0"/>
              </a:spcBef>
              <a:spcAft>
                <a:spcPts val="0"/>
              </a:spcAft>
              <a:buNone/>
            </a:pPr>
            <a:r>
              <a:rPr lang="en-US" sz="1800"/>
              <a:t>mirrors</a:t>
            </a:r>
            <a:endParaRPr sz="1800"/>
          </a:p>
          <a:p>
            <a:pPr indent="0" lvl="0" marL="0" rtl="0" algn="ctr">
              <a:lnSpc>
                <a:spcPct val="150000"/>
              </a:lnSpc>
              <a:spcBef>
                <a:spcPts val="0"/>
              </a:spcBef>
              <a:spcAft>
                <a:spcPts val="0"/>
              </a:spcAft>
              <a:buNone/>
            </a:pPr>
            <a:r>
              <a:rPr lang="en-US" sz="1800"/>
              <a:t>detectors</a:t>
            </a:r>
            <a:endParaRPr sz="1800"/>
          </a:p>
          <a:p>
            <a:pPr indent="0" lvl="0" marL="0" rtl="0" algn="ctr">
              <a:lnSpc>
                <a:spcPct val="150000"/>
              </a:lnSpc>
              <a:spcBef>
                <a:spcPts val="0"/>
              </a:spcBef>
              <a:spcAft>
                <a:spcPts val="0"/>
              </a:spcAft>
              <a:buNone/>
            </a:pPr>
            <a:r>
              <a:t/>
            </a:r>
            <a:endParaRPr sz="1800"/>
          </a:p>
          <a:p>
            <a:pPr indent="0" lvl="0" marL="0" rtl="0" algn="ctr">
              <a:lnSpc>
                <a:spcPct val="150000"/>
              </a:lnSpc>
              <a:spcBef>
                <a:spcPts val="0"/>
              </a:spcBef>
              <a:spcAft>
                <a:spcPts val="0"/>
              </a:spcAft>
              <a:buNone/>
            </a:pPr>
            <a:r>
              <a:rPr lang="en-US" sz="1800"/>
              <a:t>In order to focus the light on your sample</a:t>
            </a:r>
            <a:endParaRPr sz="1800"/>
          </a:p>
          <a:p>
            <a:pPr indent="0" lvl="0" marL="0" algn="ctr">
              <a:lnSpc>
                <a:spcPct val="150000"/>
              </a:lnSpc>
              <a:spcBef>
                <a:spcPts val="0"/>
              </a:spcBef>
              <a:spcAft>
                <a:spcPts val="0"/>
              </a:spcAft>
              <a:buNone/>
            </a:pPr>
            <a:r>
              <a:rPr lang="en-US" sz="1800"/>
              <a:t>And be able to visualize/detect the sample</a:t>
            </a:r>
            <a:endParaRPr sz="1800"/>
          </a:p>
          <a:p>
            <a:pPr indent="0" lvl="0" marL="0" algn="ctr">
              <a:lnSpc>
                <a:spcPct val="150000"/>
              </a:lnSpc>
              <a:spcBef>
                <a:spcPts val="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655638" y="0"/>
            <a:ext cx="7772400" cy="8685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The Nature of Light</a:t>
            </a:r>
            <a:endParaRPr b="0" i="0" sz="3200" u="none" cap="none" strike="noStrike">
              <a:solidFill>
                <a:schemeClr val="dk1"/>
              </a:solidFill>
              <a:latin typeface="Arial"/>
              <a:ea typeface="Arial"/>
              <a:cs typeface="Arial"/>
              <a:sym typeface="Arial"/>
            </a:endParaRPr>
          </a:p>
        </p:txBody>
      </p:sp>
      <p:sp>
        <p:nvSpPr>
          <p:cNvPr id="161" name="Shape 161"/>
          <p:cNvSpPr txBox="1"/>
          <p:nvPr>
            <p:ph idx="1" type="body"/>
          </p:nvPr>
        </p:nvSpPr>
        <p:spPr>
          <a:xfrm>
            <a:off x="457200" y="1219200"/>
            <a:ext cx="7772400" cy="2302200"/>
          </a:xfrm>
          <a:prstGeom prst="rect">
            <a:avLst/>
          </a:prstGeom>
          <a:noFill/>
          <a:ln>
            <a:noFill/>
          </a:ln>
        </p:spPr>
        <p:txBody>
          <a:bodyPr anchorCtr="0" anchor="t" bIns="44450" lIns="90475" spcFirstLastPara="1" rIns="90475" wrap="square" tIns="44450">
            <a:noAutofit/>
          </a:bodyPr>
          <a:lstStyle/>
          <a:p>
            <a:pPr indent="0" lvl="0" marL="0" marR="0" rtl="0" algn="l">
              <a:lnSpc>
                <a:spcPct val="90000"/>
              </a:lnSpc>
              <a:spcBef>
                <a:spcPts val="400"/>
              </a:spcBef>
              <a:spcAft>
                <a:spcPts val="0"/>
              </a:spcAft>
              <a:buNone/>
            </a:pPr>
            <a:r>
              <a:rPr b="1" i="0" lang="en-US" sz="2000" u="none" cap="none" strike="noStrike">
                <a:solidFill>
                  <a:schemeClr val="hlink"/>
                </a:solidFill>
                <a:latin typeface="Arial"/>
                <a:ea typeface="Arial"/>
                <a:cs typeface="Arial"/>
                <a:sym typeface="Arial"/>
              </a:rPr>
              <a:t>Dispersion</a:t>
            </a:r>
            <a:endParaRPr b="0" i="0" sz="2000" u="none" cap="none" strike="noStrike">
              <a:solidFill>
                <a:schemeClr val="dk1"/>
              </a:solidFill>
              <a:latin typeface="Arial"/>
              <a:ea typeface="Arial"/>
              <a:cs typeface="Arial"/>
              <a:sym typeface="Arial"/>
            </a:endParaRPr>
          </a:p>
          <a:p>
            <a:pPr indent="0" lvl="0" marL="457200" marR="0" rtl="0" algn="l">
              <a:lnSpc>
                <a:spcPct val="90000"/>
              </a:lnSpc>
              <a:spcBef>
                <a:spcPts val="360"/>
              </a:spcBef>
              <a:spcAft>
                <a:spcPts val="0"/>
              </a:spcAft>
              <a:buNone/>
            </a:pPr>
            <a:r>
              <a:rPr b="0" i="0" lang="en-US" sz="1800" u="none" cap="none" strike="noStrike">
                <a:solidFill>
                  <a:schemeClr val="dk1"/>
                </a:solidFill>
                <a:latin typeface="Arial"/>
                <a:ea typeface="Arial"/>
                <a:cs typeface="Arial"/>
                <a:sym typeface="Arial"/>
              </a:rPr>
              <a:t>Separation of light into its constituent wavelengths when entering a transparent medium - the change of refractive index with wavelength, such as the spectrum produced by a prism or a rainbow</a:t>
            </a:r>
            <a:endParaRPr/>
          </a:p>
        </p:txBody>
      </p:sp>
      <p:sp>
        <p:nvSpPr>
          <p:cNvPr id="162" name="Shape 162"/>
          <p:cNvSpPr/>
          <p:nvPr/>
        </p:nvSpPr>
        <p:spPr>
          <a:xfrm>
            <a:off x="0" y="1112838"/>
            <a:ext cx="9144000" cy="42900"/>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pic>
        <p:nvPicPr>
          <p:cNvPr descr="http://www.beercolor.com/color_basics1_files/image002.jpg" id="163" name="Shape 163"/>
          <p:cNvPicPr preferRelativeResize="0"/>
          <p:nvPr/>
        </p:nvPicPr>
        <p:blipFill rotWithShape="1">
          <a:blip r:embed="rId3">
            <a:alphaModFix/>
          </a:blip>
          <a:srcRect b="0" l="0" r="0" t="0"/>
          <a:stretch/>
        </p:blipFill>
        <p:spPr>
          <a:xfrm>
            <a:off x="1173775" y="3000500"/>
            <a:ext cx="6921907" cy="3352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655638" y="0"/>
            <a:ext cx="7772400" cy="868363"/>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The Nature of Light</a:t>
            </a:r>
            <a:endParaRPr b="0" i="0" sz="3200" u="none" cap="none" strike="noStrike">
              <a:solidFill>
                <a:schemeClr val="dk1"/>
              </a:solidFill>
              <a:latin typeface="Arial"/>
              <a:ea typeface="Arial"/>
              <a:cs typeface="Arial"/>
              <a:sym typeface="Arial"/>
            </a:endParaRPr>
          </a:p>
        </p:txBody>
      </p:sp>
      <p:sp>
        <p:nvSpPr>
          <p:cNvPr id="170" name="Shape 170"/>
          <p:cNvSpPr txBox="1"/>
          <p:nvPr>
            <p:ph idx="1" type="body"/>
          </p:nvPr>
        </p:nvSpPr>
        <p:spPr>
          <a:xfrm>
            <a:off x="457200" y="1219200"/>
            <a:ext cx="7772400" cy="5181600"/>
          </a:xfrm>
          <a:prstGeom prst="rect">
            <a:avLst/>
          </a:prstGeom>
          <a:noFill/>
          <a:ln>
            <a:noFill/>
          </a:ln>
        </p:spPr>
        <p:txBody>
          <a:bodyPr anchorCtr="0" anchor="t" bIns="44450" lIns="90475" spcFirstLastPara="1" rIns="90475" wrap="square" tIns="44450">
            <a:noAutofit/>
          </a:bodyPr>
          <a:lstStyle/>
          <a:p>
            <a:pPr indent="-342900" lvl="0" marL="342900" marR="0" rtl="0" algn="l">
              <a:lnSpc>
                <a:spcPct val="90000"/>
              </a:lnSpc>
              <a:spcBef>
                <a:spcPts val="0"/>
              </a:spcBef>
              <a:spcAft>
                <a:spcPts val="0"/>
              </a:spcAft>
              <a:buClr>
                <a:schemeClr val="hlink"/>
              </a:buClr>
              <a:buSzPts val="2000"/>
              <a:buFont typeface="Arial"/>
              <a:buChar char="•"/>
            </a:pPr>
            <a:r>
              <a:rPr b="1" i="0" lang="en-US" sz="2000" u="none" cap="none" strike="noStrike">
                <a:solidFill>
                  <a:schemeClr val="hlink"/>
                </a:solidFill>
                <a:latin typeface="Arial"/>
                <a:ea typeface="Arial"/>
                <a:cs typeface="Arial"/>
                <a:sym typeface="Arial"/>
              </a:rPr>
              <a:t>Absorption</a:t>
            </a:r>
            <a:endParaRPr b="1" i="0" sz="2000" u="none" cap="none" strike="noStrike">
              <a:solidFill>
                <a:schemeClr val="dk1"/>
              </a:solidFill>
              <a:latin typeface="Arial"/>
              <a:ea typeface="Arial"/>
              <a:cs typeface="Arial"/>
              <a:sym typeface="Arial"/>
            </a:endParaRPr>
          </a:p>
          <a:p>
            <a:pPr indent="-285750" lvl="1" marL="742950" marR="0" rtl="0" algn="l">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When light passes through an object the intensity is reduced depending upon the color absorbed. Thus the selective absorption of white light produces colored light.</a:t>
            </a:r>
            <a:endParaRPr/>
          </a:p>
          <a:p>
            <a:pPr indent="0" lvl="0" marL="0" marR="0" rtl="0" algn="l">
              <a:lnSpc>
                <a:spcPct val="90000"/>
              </a:lnSpc>
              <a:spcBef>
                <a:spcPts val="400"/>
              </a:spcBef>
              <a:spcAft>
                <a:spcPts val="0"/>
              </a:spcAft>
              <a:buNone/>
            </a:pPr>
            <a:r>
              <a:t/>
            </a:r>
            <a:endParaRPr/>
          </a:p>
        </p:txBody>
      </p:sp>
      <p:sp>
        <p:nvSpPr>
          <p:cNvPr id="171" name="Shape 171"/>
          <p:cNvSpPr/>
          <p:nvPr/>
        </p:nvSpPr>
        <p:spPr>
          <a:xfrm>
            <a:off x="0" y="1112838"/>
            <a:ext cx="9144000" cy="42862"/>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pic>
        <p:nvPicPr>
          <p:cNvPr id="172" name="Shape 172"/>
          <p:cNvPicPr preferRelativeResize="0"/>
          <p:nvPr/>
        </p:nvPicPr>
        <p:blipFill>
          <a:blip r:embed="rId3">
            <a:alphaModFix/>
          </a:blip>
          <a:stretch>
            <a:fillRect/>
          </a:stretch>
        </p:blipFill>
        <p:spPr>
          <a:xfrm>
            <a:off x="1170925" y="2866776"/>
            <a:ext cx="7257125" cy="3342097"/>
          </a:xfrm>
          <a:prstGeom prst="rect">
            <a:avLst/>
          </a:prstGeom>
          <a:noFill/>
          <a:ln>
            <a:noFill/>
          </a:ln>
        </p:spPr>
      </p:pic>
      <p:sp>
        <p:nvSpPr>
          <p:cNvPr id="173" name="Shape 173"/>
          <p:cNvSpPr txBox="1"/>
          <p:nvPr/>
        </p:nvSpPr>
        <p:spPr>
          <a:xfrm>
            <a:off x="980000" y="5704750"/>
            <a:ext cx="849900" cy="38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Zeiss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655638" y="0"/>
            <a:ext cx="7772400" cy="8685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The Nature of Light</a:t>
            </a:r>
            <a:endParaRPr b="0" i="0" sz="3200" u="none" cap="none" strike="noStrike">
              <a:solidFill>
                <a:schemeClr val="dk1"/>
              </a:solidFill>
              <a:latin typeface="Arial"/>
              <a:ea typeface="Arial"/>
              <a:cs typeface="Arial"/>
              <a:sym typeface="Arial"/>
            </a:endParaRPr>
          </a:p>
        </p:txBody>
      </p:sp>
      <p:sp>
        <p:nvSpPr>
          <p:cNvPr id="180" name="Shape 180"/>
          <p:cNvSpPr txBox="1"/>
          <p:nvPr>
            <p:ph idx="1" type="body"/>
          </p:nvPr>
        </p:nvSpPr>
        <p:spPr>
          <a:xfrm>
            <a:off x="457200" y="1348500"/>
            <a:ext cx="8522700" cy="2381100"/>
          </a:xfrm>
          <a:prstGeom prst="rect">
            <a:avLst/>
          </a:prstGeom>
          <a:noFill/>
          <a:ln>
            <a:noFill/>
          </a:ln>
        </p:spPr>
        <p:txBody>
          <a:bodyPr anchorCtr="0" anchor="t" bIns="44450" lIns="90475" spcFirstLastPara="1" rIns="90475" wrap="square" tIns="44450">
            <a:noAutofit/>
          </a:bodyPr>
          <a:lstStyle/>
          <a:p>
            <a:pPr indent="0" lvl="0" marL="0" marR="0" rtl="0" algn="l">
              <a:lnSpc>
                <a:spcPct val="90000"/>
              </a:lnSpc>
              <a:spcBef>
                <a:spcPts val="400"/>
              </a:spcBef>
              <a:spcAft>
                <a:spcPts val="0"/>
              </a:spcAft>
              <a:buNone/>
            </a:pPr>
            <a:r>
              <a:rPr b="1" i="0" lang="en-US" sz="2000" u="none" cap="none" strike="noStrike">
                <a:solidFill>
                  <a:schemeClr val="hlink"/>
                </a:solidFill>
                <a:latin typeface="Arial"/>
                <a:ea typeface="Arial"/>
                <a:cs typeface="Arial"/>
                <a:sym typeface="Arial"/>
              </a:rPr>
              <a:t>Refraction</a:t>
            </a:r>
            <a:endParaRPr b="0" i="0" sz="2000" u="none" cap="none" strike="noStrike">
              <a:solidFill>
                <a:schemeClr val="dk1"/>
              </a:solidFill>
              <a:latin typeface="Arial"/>
              <a:ea typeface="Arial"/>
              <a:cs typeface="Arial"/>
              <a:sym typeface="Arial"/>
            </a:endParaRPr>
          </a:p>
          <a:p>
            <a:pPr indent="-285750" lvl="1" marL="742950" marR="0" rtl="0" algn="l">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Direction change of a ray of light passing from one transparent medium to another with different optical density. A ray from less to more dense medium is bent perpendicular to the surface, with greater deviation for shorter wavelengths</a:t>
            </a:r>
            <a:endParaRPr/>
          </a:p>
        </p:txBody>
      </p:sp>
      <p:sp>
        <p:nvSpPr>
          <p:cNvPr id="181" name="Shape 181"/>
          <p:cNvSpPr/>
          <p:nvPr/>
        </p:nvSpPr>
        <p:spPr>
          <a:xfrm>
            <a:off x="0" y="1112838"/>
            <a:ext cx="9144000" cy="42900"/>
          </a:xfrm>
          <a:prstGeom prst="rect">
            <a:avLst/>
          </a:prstGeom>
          <a:solidFill>
            <a:schemeClr val="dk1"/>
          </a:solidFill>
          <a:ln cap="flat" cmpd="sng" w="126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2000">
              <a:solidFill>
                <a:schemeClr val="dk1"/>
              </a:solidFill>
              <a:latin typeface="Times New Roman"/>
              <a:ea typeface="Times New Roman"/>
              <a:cs typeface="Times New Roman"/>
              <a:sym typeface="Times New Roman"/>
            </a:endParaRPr>
          </a:p>
        </p:txBody>
      </p:sp>
      <p:sp>
        <p:nvSpPr>
          <p:cNvPr id="182" name="Shape 182"/>
          <p:cNvSpPr/>
          <p:nvPr/>
        </p:nvSpPr>
        <p:spPr>
          <a:xfrm>
            <a:off x="1553050" y="4090200"/>
            <a:ext cx="1414800" cy="143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83" name="Shape 183"/>
          <p:cNvCxnSpPr/>
          <p:nvPr/>
        </p:nvCxnSpPr>
        <p:spPr>
          <a:xfrm flipH="1" rot="10800000">
            <a:off x="784200" y="4643600"/>
            <a:ext cx="2568000" cy="30900"/>
          </a:xfrm>
          <a:prstGeom prst="straightConnector1">
            <a:avLst/>
          </a:prstGeom>
          <a:noFill/>
          <a:ln cap="flat" cmpd="sng" w="9525">
            <a:solidFill>
              <a:schemeClr val="dk2"/>
            </a:solidFill>
            <a:prstDash val="solid"/>
            <a:round/>
            <a:headEnd len="med" w="med" type="none"/>
            <a:tailEnd len="med" w="med" type="none"/>
          </a:ln>
        </p:spPr>
      </p:cxnSp>
      <p:cxnSp>
        <p:nvCxnSpPr>
          <p:cNvPr id="184" name="Shape 184"/>
          <p:cNvCxnSpPr/>
          <p:nvPr/>
        </p:nvCxnSpPr>
        <p:spPr>
          <a:xfrm>
            <a:off x="968650" y="3922350"/>
            <a:ext cx="584400" cy="730500"/>
          </a:xfrm>
          <a:prstGeom prst="straightConnector1">
            <a:avLst/>
          </a:prstGeom>
          <a:noFill/>
          <a:ln cap="flat" cmpd="sng" w="28575">
            <a:solidFill>
              <a:srgbClr val="FF00FF"/>
            </a:solidFill>
            <a:prstDash val="solid"/>
            <a:round/>
            <a:headEnd len="med" w="med" type="none"/>
            <a:tailEnd len="med" w="med" type="triangle"/>
          </a:ln>
        </p:spPr>
      </p:cxnSp>
      <p:cxnSp>
        <p:nvCxnSpPr>
          <p:cNvPr id="185" name="Shape 185"/>
          <p:cNvCxnSpPr/>
          <p:nvPr/>
        </p:nvCxnSpPr>
        <p:spPr>
          <a:xfrm>
            <a:off x="1583025" y="4674500"/>
            <a:ext cx="1123200" cy="599700"/>
          </a:xfrm>
          <a:prstGeom prst="straightConnector1">
            <a:avLst/>
          </a:prstGeom>
          <a:noFill/>
          <a:ln cap="flat" cmpd="sng" w="28575">
            <a:solidFill>
              <a:srgbClr val="FF00FF"/>
            </a:solidFill>
            <a:prstDash val="solid"/>
            <a:round/>
            <a:headEnd len="med" w="med" type="none"/>
            <a:tailEnd len="med" w="med" type="triangle"/>
          </a:ln>
        </p:spPr>
      </p:cxnSp>
      <p:sp>
        <p:nvSpPr>
          <p:cNvPr id="186" name="Shape 186"/>
          <p:cNvSpPr txBox="1"/>
          <p:nvPr/>
        </p:nvSpPr>
        <p:spPr>
          <a:xfrm>
            <a:off x="936600" y="4199200"/>
            <a:ext cx="445800" cy="21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1800"/>
              <a:t>a</a:t>
            </a:r>
            <a:endParaRPr sz="1800"/>
          </a:p>
        </p:txBody>
      </p:sp>
      <p:sp>
        <p:nvSpPr>
          <p:cNvPr id="187" name="Shape 187"/>
          <p:cNvSpPr txBox="1"/>
          <p:nvPr/>
        </p:nvSpPr>
        <p:spPr>
          <a:xfrm>
            <a:off x="2180750" y="4697550"/>
            <a:ext cx="445800" cy="215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1800"/>
              <a:t>b</a:t>
            </a:r>
            <a:endParaRPr sz="1800"/>
          </a:p>
        </p:txBody>
      </p:sp>
      <p:sp>
        <p:nvSpPr>
          <p:cNvPr id="188" name="Shape 188"/>
          <p:cNvSpPr/>
          <p:nvPr/>
        </p:nvSpPr>
        <p:spPr>
          <a:xfrm>
            <a:off x="1168625" y="4366975"/>
            <a:ext cx="92275" cy="307525"/>
          </a:xfrm>
          <a:custGeom>
            <a:pathLst>
              <a:path extrusionOk="0" h="12301" w="3691">
                <a:moveTo>
                  <a:pt x="3691" y="0"/>
                </a:moveTo>
                <a:cubicBezTo>
                  <a:pt x="1776" y="3829"/>
                  <a:pt x="0" y="8020"/>
                  <a:pt x="0" y="12301"/>
                </a:cubicBezTo>
              </a:path>
            </a:pathLst>
          </a:custGeom>
          <a:noFill/>
          <a:ln cap="flat" cmpd="sng" w="28575">
            <a:solidFill>
              <a:schemeClr val="dk2"/>
            </a:solidFill>
            <a:prstDash val="solid"/>
            <a:round/>
            <a:headEnd len="med" w="med" type="none"/>
            <a:tailEnd len="med" w="med" type="none"/>
          </a:ln>
        </p:spPr>
      </p:sp>
      <p:sp>
        <p:nvSpPr>
          <p:cNvPr id="189" name="Shape 189"/>
          <p:cNvSpPr/>
          <p:nvPr/>
        </p:nvSpPr>
        <p:spPr>
          <a:xfrm>
            <a:off x="2075850" y="4689900"/>
            <a:ext cx="34975" cy="199875"/>
          </a:xfrm>
          <a:custGeom>
            <a:pathLst>
              <a:path extrusionOk="0" h="7995" w="1399">
                <a:moveTo>
                  <a:pt x="1230" y="0"/>
                </a:moveTo>
                <a:cubicBezTo>
                  <a:pt x="1230" y="2696"/>
                  <a:pt x="1907" y="6088"/>
                  <a:pt x="0" y="7995"/>
                </a:cubicBezTo>
              </a:path>
            </a:pathLst>
          </a:custGeom>
          <a:noFill/>
          <a:ln cap="flat" cmpd="sng" w="28575">
            <a:solidFill>
              <a:schemeClr val="dk2"/>
            </a:solidFill>
            <a:prstDash val="solid"/>
            <a:round/>
            <a:headEnd len="med" w="med" type="none"/>
            <a:tailEnd len="med" w="med" type="none"/>
          </a:ln>
        </p:spPr>
      </p:sp>
      <p:sp>
        <p:nvSpPr>
          <p:cNvPr id="190" name="Shape 190"/>
          <p:cNvSpPr txBox="1"/>
          <p:nvPr/>
        </p:nvSpPr>
        <p:spPr>
          <a:xfrm>
            <a:off x="307550" y="5717800"/>
            <a:ext cx="2106900" cy="86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n1(sin(a)) = n2(sin(b))</a:t>
            </a:r>
            <a:endParaRPr/>
          </a:p>
        </p:txBody>
      </p:sp>
      <p:sp>
        <p:nvSpPr>
          <p:cNvPr id="191" name="Shape 191"/>
          <p:cNvSpPr txBox="1"/>
          <p:nvPr/>
        </p:nvSpPr>
        <p:spPr>
          <a:xfrm>
            <a:off x="316300" y="6060375"/>
            <a:ext cx="7344000" cy="85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n(vacuum) = 1 </a:t>
            </a:r>
            <a:endParaRPr/>
          </a:p>
          <a:p>
            <a:pPr indent="0" lvl="0" marL="0">
              <a:spcBef>
                <a:spcPts val="0"/>
              </a:spcBef>
              <a:spcAft>
                <a:spcPts val="0"/>
              </a:spcAft>
              <a:buNone/>
            </a:pPr>
            <a:r>
              <a:rPr lang="en-US"/>
              <a:t>as n increases, the angle of refraction increases</a:t>
            </a:r>
            <a:endParaRPr/>
          </a:p>
        </p:txBody>
      </p:sp>
      <p:pic>
        <p:nvPicPr>
          <p:cNvPr id="192" name="Shape 192"/>
          <p:cNvPicPr preferRelativeResize="0"/>
          <p:nvPr/>
        </p:nvPicPr>
        <p:blipFill>
          <a:blip r:embed="rId3">
            <a:alphaModFix/>
          </a:blip>
          <a:stretch>
            <a:fillRect/>
          </a:stretch>
        </p:blipFill>
        <p:spPr>
          <a:xfrm>
            <a:off x="4648200" y="3228975"/>
            <a:ext cx="4495800" cy="3629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